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handoutMasterIdLst>
    <p:handoutMasterId r:id="rId36"/>
  </p:handoutMasterIdLst>
  <p:sldIdLst>
    <p:sldId id="257" r:id="rId3"/>
    <p:sldId id="327" r:id="rId4"/>
    <p:sldId id="292" r:id="rId5"/>
    <p:sldId id="294" r:id="rId6"/>
    <p:sldId id="328" r:id="rId7"/>
    <p:sldId id="273" r:id="rId8"/>
    <p:sldId id="329" r:id="rId9"/>
    <p:sldId id="321" r:id="rId10"/>
    <p:sldId id="322" r:id="rId11"/>
    <p:sldId id="291" r:id="rId12"/>
    <p:sldId id="323" r:id="rId13"/>
    <p:sldId id="324" r:id="rId14"/>
    <p:sldId id="285" r:id="rId15"/>
    <p:sldId id="325" r:id="rId16"/>
    <p:sldId id="326" r:id="rId17"/>
    <p:sldId id="286" r:id="rId18"/>
    <p:sldId id="281" r:id="rId19"/>
    <p:sldId id="282" r:id="rId20"/>
    <p:sldId id="288" r:id="rId21"/>
    <p:sldId id="284" r:id="rId22"/>
    <p:sldId id="283" r:id="rId23"/>
    <p:sldId id="289" r:id="rId24"/>
    <p:sldId id="290" r:id="rId25"/>
    <p:sldId id="271" r:id="rId26"/>
    <p:sldId id="274" r:id="rId27"/>
    <p:sldId id="275" r:id="rId28"/>
    <p:sldId id="276" r:id="rId29"/>
    <p:sldId id="277" r:id="rId30"/>
    <p:sldId id="296" r:id="rId31"/>
    <p:sldId id="298" r:id="rId32"/>
    <p:sldId id="267" r:id="rId33"/>
    <p:sldId id="29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27"/>
  </p:normalViewPr>
  <p:slideViewPr>
    <p:cSldViewPr snapToGrid="0" snapToObjects="1">
      <p:cViewPr varScale="1">
        <p:scale>
          <a:sx n="92" d="100"/>
          <a:sy n="92" d="100"/>
        </p:scale>
        <p:origin x="6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8AE427B-D6F7-CA4C-BF2B-E4F6B8951B16}"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AC09AD8-B1D9-A945-9CED-8D6C6644B39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E427B-D6F7-CA4C-BF2B-E4F6B8951B16}" type="slidenum">
              <a:rPr lang="en-US" smtClean="0"/>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AC09AD8-B1D9-A945-9CED-8D6C6644B39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AC09AD8-B1D9-A945-9CED-8D6C6644B39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AC09AD8-B1D9-A945-9CED-8D6C6644B39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09AD8-B1D9-A945-9CED-8D6C6644B39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AC09AD8-B1D9-A945-9CED-8D6C6644B39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AC09AD8-B1D9-A945-9CED-8D6C6644B39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AC09AD8-B1D9-A945-9CED-8D6C6644B39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AE427B-D6F7-CA4C-BF2B-E4F6B8951B16}"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C09AD8-B1D9-A945-9CED-8D6C6644B39B}" type="datetimeFigureOut">
              <a:rPr lang="en-US" smtClean="0"/>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8AE427B-D6F7-CA4C-BF2B-E4F6B8951B16}"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tiff"/><Relationship Id="rId1" Type="http://schemas.openxmlformats.org/officeDocument/2006/relationships/image" Target="../media/image5.tif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tiff"/></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image" Target="../media/image8.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tiff"/><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image" Target="../media/image11.tif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tiff"/><Relationship Id="rId1" Type="http://schemas.openxmlformats.org/officeDocument/2006/relationships/image" Target="../media/image15.tif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tiff"/><Relationship Id="rId1" Type="http://schemas.openxmlformats.org/officeDocument/2006/relationships/image" Target="../media/image17.tif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tiff"/><Relationship Id="rId1" Type="http://schemas.openxmlformats.org/officeDocument/2006/relationships/image" Target="../media/image20.tif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tiff"/><Relationship Id="rId6" Type="http://schemas.openxmlformats.org/officeDocument/2006/relationships/image" Target="../media/image2.tiff"/><Relationship Id="rId5" Type="http://schemas.openxmlformats.org/officeDocument/2006/relationships/image" Target="../media/image1.tiff"/><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图像" descr="图像"/>
          <p:cNvPicPr>
            <a:picLocks noChangeAspect="1"/>
          </p:cNvPicPr>
          <p:nvPr/>
        </p:nvPicPr>
        <p:blipFill rotWithShape="1">
          <a:blip r:embed="rId2"/>
          <a:srcRect l="2831" t="17808"/>
          <a:stretch>
            <a:fillRect/>
          </a:stretch>
        </p:blipFill>
        <p:spPr>
          <a:xfrm>
            <a:off x="20" y="10"/>
            <a:ext cx="12191980" cy="6857990"/>
          </a:xfrm>
          <a:prstGeom prst="rect">
            <a:avLst/>
          </a:prstGeom>
        </p:spPr>
      </p:pic>
      <p:pic>
        <p:nvPicPr>
          <p:cNvPr id="9" name="Picture 8"/>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Freeform 5"/>
          <p:cNvSpPr>
            <a:spLocks noGrp="1" noRot="1" noChangeAspect="1" noMove="1" noResize="1" noEditPoints="1" noAdjustHandles="1" noChangeArrowheads="1" noChangeShapeType="1" noTextEdit="1"/>
          </p:cNvSpPr>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p>
        </p:txBody>
      </p:sp>
      <p:sp>
        <p:nvSpPr>
          <p:cNvPr id="13" name="Freeform 14"/>
          <p:cNvSpPr>
            <a:spLocks noGrp="1" noRot="1" noChangeAspect="1" noMove="1" noResize="1" noEditPoints="1" noAdjustHandles="1" noChangeArrowheads="1" noChangeShapeType="1" noTextEdit="1"/>
          </p:cNvSpPr>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a:grpSpLocks noGrp="1" noRot="1" noChangeAspect="1" noMove="1" noResize="1" noUngrp="1"/>
          </p:cNvGrpSpPr>
          <p:nvPr/>
        </p:nvGrpSpPr>
        <p:grpSpPr>
          <a:xfrm>
            <a:off x="5516018" y="331504"/>
            <a:ext cx="6675982" cy="5235326"/>
            <a:chOff x="5516018" y="331504"/>
            <a:chExt cx="6675982" cy="5235326"/>
          </a:xfrm>
        </p:grpSpPr>
        <p:cxnSp>
          <p:nvCxnSpPr>
            <p:cNvPr id="16" name="Straight Connector 15"/>
            <p:cNvCxnSpPr/>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5881288" y="2032000"/>
            <a:ext cx="5542403" cy="2819398"/>
          </a:xfrm>
        </p:spPr>
        <p:txBody>
          <a:bodyPr>
            <a:normAutofit/>
          </a:bodyPr>
          <a:lstStyle/>
          <a:p>
            <a:pPr>
              <a:lnSpc>
                <a:spcPct val="90000"/>
              </a:lnSpc>
            </a:pPr>
            <a:r>
              <a:rPr lang="en-US" sz="3700" dirty="0" err="1">
                <a:latin typeface="楷体" panose="02010609060101010101" pitchFamily="49" charset="-122"/>
                <a:ea typeface="楷体" panose="02010609060101010101" pitchFamily="49" charset="-122"/>
              </a:rPr>
              <a:t>人工智能核心能力培养</a:t>
            </a:r>
            <a:r>
              <a:rPr lang="zh-CN" altLang="en-US" sz="3700" dirty="0"/>
              <a:t> </a:t>
            </a:r>
            <a:br>
              <a:rPr lang="en-US" altLang="zh-CN" sz="3700" dirty="0"/>
            </a:br>
            <a:r>
              <a:rPr lang="en-US" altLang="zh-CN" sz="3700" dirty="0">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37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3700" dirty="0">
                <a:latin typeface="Times New Roman" panose="02020603050405020304" pitchFamily="18" charset="0"/>
                <a:ea typeface="微软雅黑 Light" panose="020B0502040204020203" pitchFamily="34" charset="-122"/>
                <a:cs typeface="Times New Roman" panose="02020603050405020304" pitchFamily="18" charset="0"/>
              </a:rPr>
              <a:t>Lecture</a:t>
            </a:r>
            <a:r>
              <a:rPr lang="zh-CN" altLang="en-US" sz="37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3700" dirty="0">
                <a:latin typeface="Times New Roman" panose="02020603050405020304" pitchFamily="18" charset="0"/>
                <a:ea typeface="微软雅黑 Light" panose="020B0502040204020203" pitchFamily="34" charset="-122"/>
                <a:cs typeface="Times New Roman" panose="02020603050405020304" pitchFamily="18" charset="0"/>
              </a:rPr>
              <a:t>04</a:t>
            </a:r>
            <a:br>
              <a:rPr lang="en-US" altLang="zh-CN" sz="3700" dirty="0">
                <a:latin typeface="微软雅黑 Light" panose="020B0502040204020203" pitchFamily="34" charset="-122"/>
                <a:ea typeface="微软雅黑 Light" panose="020B0502040204020203" pitchFamily="34" charset="-122"/>
              </a:rPr>
            </a:br>
            <a:br>
              <a:rPr lang="en-US" sz="3700" dirty="0">
                <a:latin typeface="微软雅黑 Light" panose="020B0502040204020203" pitchFamily="34" charset="-122"/>
                <a:ea typeface="微软雅黑 Light" panose="020B0502040204020203" pitchFamily="34" charset="-122"/>
              </a:rPr>
            </a:br>
            <a:endParaRPr lang="en-US" sz="37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Subtitle 2"/>
          <p:cNvSpPr>
            <a:spLocks noGrp="1"/>
          </p:cNvSpPr>
          <p:nvPr>
            <p:ph type="subTitle" idx="1"/>
          </p:nvPr>
        </p:nvSpPr>
        <p:spPr>
          <a:xfrm>
            <a:off x="6646333" y="4851399"/>
            <a:ext cx="4513792" cy="914401"/>
          </a:xfrm>
        </p:spPr>
        <p:txBody>
          <a:bodyPr>
            <a:normAutofit/>
          </a:bodyPr>
          <a:lstStyle/>
          <a:p>
            <a:endParaRPr lang="en-US" dirty="0"/>
          </a:p>
          <a:p>
            <a:r>
              <a:rPr lang="en-US" dirty="0" err="1">
                <a:latin typeface="楷体" panose="02010609060101010101" pitchFamily="49" charset="-122"/>
                <a:ea typeface="楷体" panose="02010609060101010101" pitchFamily="49" charset="-122"/>
              </a:rPr>
              <a:t>高民权</a:t>
            </a:r>
            <a:endParaRPr lang="en-US" dirty="0">
              <a:latin typeface="楷体" panose="02010609060101010101" pitchFamily="49" charset="-122"/>
              <a:ea typeface="楷体" panose="02010609060101010101" pitchFamily="49" charset="-122"/>
            </a:endParaRPr>
          </a:p>
        </p:txBody>
      </p:sp>
      <p:sp>
        <p:nvSpPr>
          <p:cNvPr id="94" name="文本框 93"/>
          <p:cNvSpPr txBox="1"/>
          <p:nvPr/>
        </p:nvSpPr>
        <p:spPr>
          <a:xfrm>
            <a:off x="7463465" y="4137477"/>
            <a:ext cx="6279572" cy="400110"/>
          </a:xfrm>
          <a:prstGeom prst="rect">
            <a:avLst/>
          </a:prstGeom>
          <a:noFill/>
        </p:spPr>
        <p:txBody>
          <a:bodyPr wrap="square">
            <a:spAutoFit/>
          </a:bodyPr>
          <a:lstStyle/>
          <a:p>
            <a:r>
              <a:rPr lang="en-US" altLang="zh-CN" sz="2000" dirty="0">
                <a:latin typeface="Times New Roman" panose="02020603050405020304" pitchFamily="18" charset="0"/>
                <a:ea typeface="微软雅黑 Light" panose="020B0502040204020203" pitchFamily="34" charset="-122"/>
                <a:cs typeface="Times New Roman" panose="02020603050405020304" pitchFamily="18" charset="0"/>
              </a:rPr>
              <a:t>Metric,</a:t>
            </a:r>
            <a:r>
              <a:rPr lang="zh-CN" altLang="en-US" sz="20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000" dirty="0">
                <a:latin typeface="Times New Roman" panose="02020603050405020304" pitchFamily="18" charset="0"/>
                <a:ea typeface="微软雅黑 Light" panose="020B0502040204020203" pitchFamily="34" charset="-122"/>
                <a:cs typeface="Times New Roman" panose="02020603050405020304" pitchFamily="18" charset="0"/>
              </a:rPr>
              <a:t>Evaluation,</a:t>
            </a:r>
            <a:r>
              <a:rPr lang="zh-CN" altLang="en-US" sz="20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000" dirty="0">
                <a:latin typeface="Times New Roman" panose="02020603050405020304" pitchFamily="18" charset="0"/>
                <a:ea typeface="微软雅黑 Light" panose="020B0502040204020203" pitchFamily="34" charset="-122"/>
                <a:cs typeface="Times New Roman" panose="02020603050405020304" pitchFamily="18" charset="0"/>
              </a:rPr>
              <a:t>Data</a:t>
            </a:r>
            <a:r>
              <a:rPr lang="zh-CN" altLang="en-US" sz="20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000" dirty="0">
                <a:latin typeface="Times New Roman" panose="02020603050405020304" pitchFamily="18" charset="0"/>
                <a:ea typeface="微软雅黑 Light" panose="020B0502040204020203" pitchFamily="34" charset="-122"/>
                <a:cs typeface="Times New Roman" panose="02020603050405020304" pitchFamily="18" charset="0"/>
              </a:rPr>
              <a:t>Preprocessing</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192" y="609600"/>
            <a:ext cx="3643674" cy="1905000"/>
          </a:xfrm>
        </p:spPr>
        <p:txBody>
          <a:bodyPr vert="horz" lIns="91440" tIns="45720" rIns="91440" bIns="45720" rtlCol="0">
            <a:normAutofit/>
          </a:bodyPr>
          <a:lstStyle/>
          <a:p>
            <a:r>
              <a:rPr lang="en-US" sz="2800" dirty="0" err="1">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Auc</a:t>
            </a:r>
            <a:br>
              <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b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for</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very</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unbalanced</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data</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endPar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4" name="Picture 2" descr="What is AUC?. Data Science Interview Questions based… | by Vimarsh Karbhari  | Acing AI | Medium"/>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984135" y="645106"/>
            <a:ext cx="6210351"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Question</a:t>
            </a:r>
            <a:endParaRPr lang="en-US" dirty="0">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nvPr>
        </p:nvGraphicFramePr>
        <p:xfrm>
          <a:off x="1310379" y="2483126"/>
          <a:ext cx="2655336" cy="2565955"/>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5" name="Table 4"/>
          <p:cNvGraphicFramePr/>
          <p:nvPr/>
        </p:nvGraphicFramePr>
        <p:xfrm>
          <a:off x="4514092" y="2483126"/>
          <a:ext cx="2655336" cy="2565954"/>
        </p:xfrm>
        <a:graphic>
          <a:graphicData uri="http://schemas.openxmlformats.org/drawingml/2006/table">
            <a:tbl>
              <a:tblPr bandRow="1">
                <a:tableStyleId>{8FD4443E-F989-4FC4-A0C8-D5A2AF1F390B}</a:tableStyleId>
              </a:tblPr>
              <a:tblGrid>
                <a:gridCol w="663834"/>
                <a:gridCol w="663834"/>
                <a:gridCol w="663834"/>
                <a:gridCol w="663834"/>
              </a:tblGrid>
              <a:tr h="554514">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6" name="Table 4"/>
          <p:cNvGraphicFramePr/>
          <p:nvPr>
            <p:custDataLst>
              <p:tags r:id="rId1"/>
            </p:custDataLst>
          </p:nvPr>
        </p:nvGraphicFramePr>
        <p:xfrm>
          <a:off x="7853639" y="2444197"/>
          <a:ext cx="2655336" cy="1026271"/>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r>
              <a:tr h="513080">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7" name="Table 4"/>
          <p:cNvGraphicFramePr/>
          <p:nvPr/>
        </p:nvGraphicFramePr>
        <p:xfrm>
          <a:off x="7853639" y="4063973"/>
          <a:ext cx="2655336" cy="1026382"/>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r>
              <a:tr h="513191">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3" name="Down Arrow 2"/>
          <p:cNvSpPr/>
          <p:nvPr/>
        </p:nvSpPr>
        <p:spPr>
          <a:xfrm>
            <a:off x="8803620" y="3511550"/>
            <a:ext cx="755373" cy="514185"/>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ph idx="1"/>
          </p:nvPr>
        </p:nvGraphicFramePr>
        <p:xfrm>
          <a:off x="1812223" y="2129239"/>
          <a:ext cx="2655336" cy="2565955"/>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5" name="Table 4"/>
          <p:cNvGraphicFramePr/>
          <p:nvPr/>
        </p:nvGraphicFramePr>
        <p:xfrm>
          <a:off x="6864614" y="2145805"/>
          <a:ext cx="2655336" cy="2565954"/>
        </p:xfrm>
        <a:graphic>
          <a:graphicData uri="http://schemas.openxmlformats.org/drawingml/2006/table">
            <a:tbl>
              <a:tblPr bandRow="1">
                <a:tableStyleId>{8FD4443E-F989-4FC4-A0C8-D5A2AF1F390B}</a:tableStyleId>
              </a:tblPr>
              <a:tblGrid>
                <a:gridCol w="663834"/>
                <a:gridCol w="663834"/>
                <a:gridCol w="663834"/>
                <a:gridCol w="663834"/>
              </a:tblGrid>
              <a:tr h="554514">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bl>
          </a:graphicData>
        </a:graphic>
      </p:graphicFrame>
      <p:sp>
        <p:nvSpPr>
          <p:cNvPr id="11" name="Right Arrow 10"/>
          <p:cNvSpPr/>
          <p:nvPr/>
        </p:nvSpPr>
        <p:spPr>
          <a:xfrm>
            <a:off x="5153357" y="2910290"/>
            <a:ext cx="1371600" cy="100385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86" y="4984990"/>
            <a:ext cx="6639127" cy="150993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US" sz="4000" dirty="0">
                <a:solidFill>
                  <a:srgbClr val="000000"/>
                </a:solidFill>
                <a:latin typeface="Times New Roman" panose="02020603050405020304" pitchFamily="18" charset="0"/>
                <a:cs typeface="Times New Roman" panose="02020603050405020304" pitchFamily="18" charset="0"/>
              </a:rPr>
              <a:t>Overfitting &amp; Underfitting</a:t>
            </a:r>
            <a:endParaRPr lang="en-US" sz="4000" dirty="0">
              <a:solidFill>
                <a:srgbClr val="00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1"/>
          <a:srcRect t="22842" b="27766"/>
          <a:stretch>
            <a:fillRect/>
          </a:stretch>
        </p:blipFill>
        <p:spPr>
          <a:xfrm>
            <a:off x="78931" y="129218"/>
            <a:ext cx="12113069" cy="466692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7036903" y="4984990"/>
            <a:ext cx="4926411" cy="150993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sz="2000" dirty="0">
                <a:solidFill>
                  <a:srgbClr val="000000"/>
                </a:solidFill>
                <a:latin typeface="Times New Roman" panose="02020603050405020304" pitchFamily="18" charset="0"/>
                <a:cs typeface="Times New Roman" panose="02020603050405020304" pitchFamily="18" charset="0"/>
              </a:rPr>
              <a:t>Why?</a:t>
            </a:r>
            <a:endParaRPr 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643192" y="609600"/>
            <a:ext cx="3643674" cy="1905000"/>
          </a:xfrm>
        </p:spPr>
        <p:txBody>
          <a:bodyPr>
            <a:normAutofit/>
          </a:bodyPr>
          <a:lstStyle/>
          <a:p>
            <a:pPr algn="ctr"/>
            <a:r>
              <a:rPr lang="en-US" dirty="0">
                <a:gradFill flip="none" rotWithShape="1">
                  <a:gsLst>
                    <a:gs pos="0">
                      <a:sysClr val="window" lastClr="FFFFFF"/>
                    </a:gs>
                    <a:gs pos="100000">
                      <a:sysClr val="window" lastClr="FFFFFF">
                        <a:lumMod val="65000"/>
                      </a:sysClr>
                    </a:gs>
                  </a:gsLst>
                  <a:lin ang="5580000" scaled="0"/>
                  <a:tileRect/>
                </a:gradFill>
                <a:latin typeface="Times New Roman" panose="02020603050405020304" pitchFamily="18" charset="0"/>
                <a:cs typeface="Times New Roman" panose="02020603050405020304" pitchFamily="18" charset="0"/>
              </a:rPr>
              <a:t>Outliner</a:t>
            </a:r>
            <a:endParaRPr lang="en-US" dirty="0">
              <a:gradFill flip="none" rotWithShape="1">
                <a:gsLst>
                  <a:gs pos="0">
                    <a:sysClr val="window" lastClr="FFFFFF"/>
                  </a:gs>
                  <a:gs pos="100000">
                    <a:sysClr val="window" lastClr="FFFFFF">
                      <a:lumMod val="65000"/>
                    </a:sysClr>
                  </a:gs>
                </a:gsLst>
                <a:lin ang="5580000" scaled="0"/>
                <a:tileRect/>
              </a:gra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192" y="2666999"/>
            <a:ext cx="3643674" cy="3216276"/>
          </a:xfrm>
        </p:spPr>
        <p:txBody>
          <a:bodyPr anchor="t">
            <a:normAutofit/>
          </a:bodyPr>
          <a:lstStyle/>
          <a:p>
            <a:r>
              <a:rPr lang="en-US"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What’s outliner and how to detect? </a:t>
            </a:r>
            <a:endParaRPr lang="en-US"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a:p>
            <a:endParaRPr lang="en-US"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a:p>
            <a:endParaRPr lang="en-US"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a:p>
            <a:r>
              <a:rPr lang="en-US" altLang="zh-CN"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Percentile</a:t>
            </a:r>
            <a:r>
              <a:rPr lang="zh-CN" altLang="en-US"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a:t>
            </a:r>
            <a:r>
              <a:rPr lang="en-US" altLang="zh-CN"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25</a:t>
            </a:r>
            <a:r>
              <a:rPr lang="zh-CN" altLang="en-US"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 </a:t>
            </a:r>
            <a:r>
              <a:rPr lang="en-US" altLang="zh-CN"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percentile,</a:t>
            </a:r>
            <a:r>
              <a:rPr lang="zh-CN" altLang="en-US"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 </a:t>
            </a:r>
            <a:r>
              <a:rPr lang="en-US" altLang="zh-CN"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75percile</a:t>
            </a:r>
            <a:r>
              <a:rPr lang="zh-CN" altLang="en-US"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a:t>
            </a:r>
            <a:endParaRPr lang="zh-CN" altLang="en-US" sz="2000"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p:txBody>
      </p:sp>
      <p:sp>
        <p:nvSpPr>
          <p:cNvPr id="11" name="Rounded Rectangle 7"/>
          <p:cNvSpPr>
            <a:spLocks noGrp="1" noRot="1" noChangeAspect="1" noMove="1" noResize="1" noEditPoints="1" noAdjustHandles="1" noChangeArrowheads="1" noChangeShapeType="1" noTextEdit="1"/>
          </p:cNvSpPr>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5128626" y="2299900"/>
            <a:ext cx="5934182" cy="19137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Bias and Variance</a:t>
            </a:r>
            <a:endParaRPr lang="en-US"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21249"/>
            <a:ext cx="5707565" cy="4155713"/>
          </a:xfrm>
        </p:spPr>
        <p:txBody>
          <a:bodyPr>
            <a:normAutofit lnSpcReduction="10000"/>
          </a:bodyPr>
          <a:lstStyle/>
          <a:p>
            <a:r>
              <a:rPr lang="en-US" sz="2000" dirty="0">
                <a:solidFill>
                  <a:srgbClr val="FFFFFF"/>
                </a:solidFill>
                <a:latin typeface="Times New Roman" panose="02020603050405020304" pitchFamily="18" charset="0"/>
                <a:cs typeface="Times New Roman" panose="02020603050405020304" pitchFamily="18" charset="0"/>
              </a:rPr>
              <a:t>Dilemma </a:t>
            </a:r>
            <a:endParaRPr lang="en-US" sz="2000" dirty="0">
              <a:solidFill>
                <a:srgbClr val="FFFFFF"/>
              </a:solidFill>
              <a:latin typeface="Times New Roman" panose="02020603050405020304" pitchFamily="18" charset="0"/>
              <a:cs typeface="Times New Roman" panose="02020603050405020304" pitchFamily="18" charset="0"/>
            </a:endParaRPr>
          </a:p>
          <a:p>
            <a:pPr marL="0" indent="0">
              <a:buNone/>
            </a:pPr>
            <a:endParaRPr lang="en-US" sz="2000" dirty="0">
              <a:solidFill>
                <a:srgbClr val="FFFFFF"/>
              </a:solidFill>
              <a:latin typeface="Times New Roman" panose="02020603050405020304" pitchFamily="18" charset="0"/>
              <a:cs typeface="Times New Roman" panose="02020603050405020304" pitchFamily="18" charset="0"/>
            </a:endParaRPr>
          </a:p>
          <a:p>
            <a:r>
              <a:rPr lang="en-US" sz="2000" dirty="0">
                <a:solidFill>
                  <a:srgbClr val="FFFFFF"/>
                </a:solidFill>
                <a:latin typeface="Times New Roman" panose="02020603050405020304" pitchFamily="18" charset="0"/>
                <a:cs typeface="Times New Roman" panose="02020603050405020304" pitchFamily="18" charset="0"/>
              </a:rPr>
              <a:t>The </a:t>
            </a:r>
            <a:r>
              <a:rPr lang="en-US" sz="2000" b="1" dirty="0">
                <a:solidFill>
                  <a:srgbClr val="FFFFFF"/>
                </a:solidFill>
                <a:latin typeface="Times New Roman" panose="02020603050405020304" pitchFamily="18" charset="0"/>
                <a:cs typeface="Times New Roman" panose="02020603050405020304" pitchFamily="18" charset="0"/>
              </a:rPr>
              <a:t>bias</a:t>
            </a:r>
            <a:r>
              <a:rPr lang="en-US" sz="2000" dirty="0">
                <a:solidFill>
                  <a:srgbClr val="FFFFFF"/>
                </a:solidFill>
                <a:latin typeface="Times New Roman" panose="02020603050405020304" pitchFamily="18" charset="0"/>
                <a:cs typeface="Times New Roman" panose="02020603050405020304" pitchFamily="18" charset="0"/>
              </a:rPr>
              <a:t> is an error from erroneous assumptions in the learning algorithm. High bias can cause an algorithm to miss the relevant relations between feature and target outputs. (underfitting); </a:t>
            </a:r>
            <a:endParaRPr lang="en-US" sz="2000" dirty="0">
              <a:solidFill>
                <a:srgbClr val="FFFFFF"/>
              </a:solidFill>
              <a:latin typeface="Times New Roman" panose="02020603050405020304" pitchFamily="18" charset="0"/>
              <a:cs typeface="Times New Roman" panose="02020603050405020304" pitchFamily="18" charset="0"/>
            </a:endParaRPr>
          </a:p>
          <a:p>
            <a:pPr marL="0" indent="0">
              <a:buNone/>
            </a:pPr>
            <a:endParaRPr lang="en-US" sz="2000" dirty="0">
              <a:solidFill>
                <a:srgbClr val="FFFFFF"/>
              </a:solidFill>
              <a:latin typeface="Times New Roman" panose="02020603050405020304" pitchFamily="18" charset="0"/>
              <a:cs typeface="Times New Roman" panose="02020603050405020304" pitchFamily="18" charset="0"/>
            </a:endParaRPr>
          </a:p>
          <a:p>
            <a:r>
              <a:rPr lang="en-US" sz="2000" dirty="0">
                <a:solidFill>
                  <a:srgbClr val="FFFFFF"/>
                </a:solidFill>
                <a:latin typeface="Times New Roman" panose="02020603050405020304" pitchFamily="18" charset="0"/>
                <a:cs typeface="Times New Roman" panose="02020603050405020304" pitchFamily="18" charset="0"/>
              </a:rPr>
              <a:t>The </a:t>
            </a:r>
            <a:r>
              <a:rPr lang="en-US" sz="2000" b="1" dirty="0">
                <a:solidFill>
                  <a:srgbClr val="FFFFFF"/>
                </a:solidFill>
                <a:latin typeface="Times New Roman" panose="02020603050405020304" pitchFamily="18" charset="0"/>
                <a:cs typeface="Times New Roman" panose="02020603050405020304" pitchFamily="18" charset="0"/>
              </a:rPr>
              <a:t>variance</a:t>
            </a:r>
            <a:r>
              <a:rPr lang="en-US" sz="2000" dirty="0">
                <a:solidFill>
                  <a:srgbClr val="FFFFFF"/>
                </a:solidFill>
                <a:latin typeface="Times New Roman" panose="02020603050405020304" pitchFamily="18" charset="0"/>
                <a:cs typeface="Times New Roman" panose="02020603050405020304" pitchFamily="18" charset="0"/>
              </a:rPr>
              <a:t> is an error from sensitivity to small fluctuations in the training set. High variance can cause an algorithm to model the random noise in the training data, rather than the intended outputs (overfitting).</a:t>
            </a:r>
            <a:endParaRPr lang="en-US" sz="2000" dirty="0">
              <a:solidFill>
                <a:srgbClr val="FFFFFF"/>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7192537" y="1402949"/>
            <a:ext cx="4313662" cy="2706824"/>
          </a:xfrm>
          <a:prstGeom prst="rect">
            <a:avLst/>
          </a:prstGeom>
        </p:spPr>
      </p:pic>
      <p:pic>
        <p:nvPicPr>
          <p:cNvPr id="5" name="Picture 4"/>
          <p:cNvPicPr>
            <a:picLocks noChangeAspect="1"/>
          </p:cNvPicPr>
          <p:nvPr/>
        </p:nvPicPr>
        <p:blipFill>
          <a:blip r:embed="rId2"/>
          <a:stretch>
            <a:fillRect/>
          </a:stretch>
        </p:blipFill>
        <p:spPr>
          <a:xfrm>
            <a:off x="7192537" y="4414870"/>
            <a:ext cx="4313663" cy="18009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36105" y="626165"/>
            <a:ext cx="3140765"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Dimension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curse</a:t>
            </a:r>
            <a:r>
              <a:rPr lang="zh-CN" altLang="en-US" sz="2000" dirty="0">
                <a:latin typeface="Times New Roman" panose="02020603050405020304" pitchFamily="18" charset="0"/>
                <a:cs typeface="Times New Roman" panose="02020603050405020304" pitchFamily="18" charset="0"/>
              </a:rPr>
              <a:t> </a:t>
            </a:r>
            <a:r>
              <a:rPr lang="zh-CN" altLang="en-US" sz="2000" dirty="0">
                <a:latin typeface="楷体" panose="02010609060101010101" pitchFamily="49" charset="-122"/>
                <a:ea typeface="楷体" panose="02010609060101010101" pitchFamily="49" charset="-122"/>
              </a:rPr>
              <a:t>维度灾难 </a:t>
            </a:r>
            <a:endParaRPr lang="en-US" dirty="0">
              <a:latin typeface="楷体" panose="02010609060101010101" pitchFamily="49" charset="-122"/>
              <a:ea typeface="楷体" panose="02010609060101010101" pitchFamily="49" charset="-122"/>
            </a:endParaRPr>
          </a:p>
        </p:txBody>
      </p:sp>
      <p:sp>
        <p:nvSpPr>
          <p:cNvPr id="5" name="Rounded Rectangle 4"/>
          <p:cNvSpPr/>
          <p:nvPr/>
        </p:nvSpPr>
        <p:spPr>
          <a:xfrm>
            <a:off x="636104" y="1683026"/>
            <a:ext cx="3140765" cy="1129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dimension</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need</a:t>
            </a:r>
            <a:endParaRPr lang="en-US" sz="2000" dirty="0">
              <a:latin typeface="Times New Roman" panose="02020603050405020304" pitchFamily="18" charset="0"/>
              <a:cs typeface="Times New Roman" panose="02020603050405020304" pitchFamily="18" charset="0"/>
            </a:endParaRPr>
          </a:p>
        </p:txBody>
      </p:sp>
      <p:pic>
        <p:nvPicPr>
          <p:cNvPr id="3074" name="Picture 2" descr="Fit curve or surface to data - MATLAB fi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87461" y="762000"/>
            <a:ext cx="7112000" cy="533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10"/>
          <p:cNvGraphicFramePr>
            <a:graphicFrameLocks noGrp="1"/>
          </p:cNvGraphicFramePr>
          <p:nvPr/>
        </p:nvGraphicFramePr>
        <p:xfrm>
          <a:off x="354495" y="3038061"/>
          <a:ext cx="3879574" cy="3116470"/>
        </p:xfrm>
        <a:graphic>
          <a:graphicData uri="http://schemas.openxmlformats.org/drawingml/2006/table">
            <a:tbl>
              <a:tblPr firstRow="1" bandRow="1">
                <a:tableStyleId>{5C22544A-7EE6-4342-B048-85BDC9FD1C3A}</a:tableStyleId>
              </a:tblPr>
              <a:tblGrid>
                <a:gridCol w="1939787"/>
                <a:gridCol w="1939787"/>
              </a:tblGrid>
              <a:tr h="567635">
                <a:tc>
                  <a:txBody>
                    <a:bodyPr/>
                    <a:lstStyle/>
                    <a:p>
                      <a:r>
                        <a:rPr lang="en-US" sz="2000" dirty="0">
                          <a:latin typeface="楷体" panose="02010609060101010101" pitchFamily="49" charset="-122"/>
                          <a:ea typeface="楷体" panose="02010609060101010101" pitchFamily="49" charset="-122"/>
                        </a:rPr>
                        <a:t>过拟合</a:t>
                      </a:r>
                      <a:endParaRPr lang="en-US" sz="2000" dirty="0">
                        <a:latin typeface="楷体" panose="02010609060101010101" pitchFamily="49" charset="-122"/>
                        <a:ea typeface="楷体" panose="02010609060101010101" pitchFamily="49" charset="-122"/>
                      </a:endParaRPr>
                    </a:p>
                    <a:p>
                      <a:r>
                        <a:rPr lang="en-US" altLang="zh-CN" sz="2000" dirty="0"/>
                        <a:t>Overfitting</a:t>
                      </a:r>
                      <a:endParaRPr lang="en-US" sz="2000" dirty="0"/>
                    </a:p>
                  </a:txBody>
                  <a:tcPr/>
                </a:tc>
                <a:tc>
                  <a:txBody>
                    <a:bodyPr/>
                    <a:lstStyle/>
                    <a:p>
                      <a:r>
                        <a:rPr lang="en-US" sz="2000" dirty="0">
                          <a:latin typeface="楷体" panose="02010609060101010101" pitchFamily="49" charset="-122"/>
                          <a:ea typeface="楷体" panose="02010609060101010101" pitchFamily="49" charset="-122"/>
                        </a:rPr>
                        <a:t>欠拟合</a:t>
                      </a:r>
                      <a:endParaRPr lang="en-US" dirty="0">
                        <a:latin typeface="楷体" panose="02010609060101010101" pitchFamily="49" charset="-122"/>
                        <a:ea typeface="楷体" panose="02010609060101010101" pitchFamily="49" charset="-122"/>
                      </a:endParaRPr>
                    </a:p>
                    <a:p>
                      <a:r>
                        <a:rPr lang="en-US" altLang="zh-CN" sz="2000" dirty="0"/>
                        <a:t>Underfitting</a:t>
                      </a:r>
                      <a:endParaRPr lang="en-US" sz="2000" dirty="0"/>
                    </a:p>
                  </a:txBody>
                  <a:tcPr/>
                </a:tc>
              </a:tr>
              <a:tr h="567635">
                <a:tc>
                  <a:txBody>
                    <a:bodyPr/>
                    <a:lstStyle/>
                    <a:p>
                      <a:r>
                        <a:rPr lang="en-US" dirty="0">
                          <a:latin typeface="楷体" panose="02010609060101010101" pitchFamily="49" charset="-122"/>
                          <a:ea typeface="楷体" panose="02010609060101010101" pitchFamily="49" charset="-122"/>
                        </a:rPr>
                        <a:t>训练数据占总体数据过少</a:t>
                      </a:r>
                      <a:endParaRPr lang="en-US" dirty="0">
                        <a:latin typeface="楷体" panose="02010609060101010101" pitchFamily="49" charset="-122"/>
                        <a:ea typeface="楷体" panose="02010609060101010101" pitchFamily="49" charset="-122"/>
                      </a:endParaRPr>
                    </a:p>
                  </a:txBody>
                  <a:tcPr/>
                </a:tc>
                <a:tc>
                  <a:txBody>
                    <a:bodyPr/>
                    <a:lstStyle/>
                    <a:p>
                      <a:r>
                        <a:rPr lang="en-US" dirty="0">
                          <a:latin typeface="楷体" panose="02010609060101010101" pitchFamily="49" charset="-122"/>
                          <a:ea typeface="楷体" panose="02010609060101010101" pitchFamily="49" charset="-122"/>
                        </a:rPr>
                        <a:t>训练数据占总体数据过多</a:t>
                      </a:r>
                      <a:endParaRPr lang="en-US" dirty="0">
                        <a:latin typeface="楷体" panose="02010609060101010101" pitchFamily="49" charset="-122"/>
                        <a:ea typeface="楷体" panose="02010609060101010101" pitchFamily="49" charset="-122"/>
                      </a:endParaRPr>
                    </a:p>
                  </a:txBody>
                  <a:tcPr/>
                </a:tc>
              </a:tr>
              <a:tr h="567635">
                <a:tc>
                  <a:txBody>
                    <a:bodyPr/>
                    <a:lstStyle/>
                    <a:p>
                      <a:r>
                        <a:rPr lang="en-US" dirty="0">
                          <a:latin typeface="楷体" panose="02010609060101010101" pitchFamily="49" charset="-122"/>
                          <a:ea typeface="楷体" panose="02010609060101010101" pitchFamily="49" charset="-122"/>
                        </a:rPr>
                        <a:t>模型过于复杂</a:t>
                      </a:r>
                      <a:endParaRPr lang="en-US" dirty="0">
                        <a:latin typeface="楷体" panose="02010609060101010101" pitchFamily="49" charset="-122"/>
                        <a:ea typeface="楷体" panose="02010609060101010101" pitchFamily="49" charset="-122"/>
                      </a:endParaRPr>
                    </a:p>
                  </a:txBody>
                  <a:tcPr/>
                </a:tc>
                <a:tc>
                  <a:txBody>
                    <a:bodyPr/>
                    <a:lstStyle/>
                    <a:p>
                      <a:r>
                        <a:rPr lang="en-US" dirty="0">
                          <a:latin typeface="楷体" panose="02010609060101010101" pitchFamily="49" charset="-122"/>
                          <a:ea typeface="楷体" panose="02010609060101010101" pitchFamily="49" charset="-122"/>
                        </a:rPr>
                        <a:t>模型过于简单</a:t>
                      </a:r>
                      <a:endParaRPr lang="en-US" dirty="0">
                        <a:latin typeface="楷体" panose="02010609060101010101" pitchFamily="49" charset="-122"/>
                        <a:ea typeface="楷体" panose="02010609060101010101" pitchFamily="49" charset="-122"/>
                      </a:endParaRPr>
                    </a:p>
                  </a:txBody>
                  <a:tcPr/>
                </a:tc>
              </a:tr>
              <a:tr h="567635">
                <a:tc>
                  <a:txBody>
                    <a:bodyPr/>
                    <a:lstStyle/>
                    <a:p>
                      <a:r>
                        <a:rPr lang="en-US" dirty="0">
                          <a:latin typeface="楷体" panose="02010609060101010101" pitchFamily="49" charset="-122"/>
                          <a:ea typeface="楷体" panose="02010609060101010101" pitchFamily="49" charset="-122"/>
                        </a:rPr>
                        <a:t>采样过于不均衡</a:t>
                      </a:r>
                      <a:endParaRPr lang="en-US" dirty="0">
                        <a:latin typeface="楷体" panose="02010609060101010101" pitchFamily="49" charset="-122"/>
                        <a:ea typeface="楷体" panose="02010609060101010101" pitchFamily="49" charset="-122"/>
                      </a:endParaRPr>
                    </a:p>
                  </a:txBody>
                  <a:tcPr/>
                </a:tc>
                <a:tc>
                  <a:txBody>
                    <a:bodyPr/>
                    <a:lstStyle/>
                    <a:p>
                      <a:r>
                        <a:rPr lang="en-US" dirty="0">
                          <a:latin typeface="楷体" panose="02010609060101010101" pitchFamily="49" charset="-122"/>
                          <a:ea typeface="楷体" panose="02010609060101010101" pitchFamily="49" charset="-122"/>
                        </a:rPr>
                        <a:t>采样过去全部</a:t>
                      </a:r>
                      <a:endParaRPr lang="en-US" dirty="0">
                        <a:latin typeface="楷体" panose="02010609060101010101" pitchFamily="49" charset="-122"/>
                        <a:ea typeface="楷体" panose="02010609060101010101" pitchFamily="49" charset="-122"/>
                      </a:endParaRPr>
                    </a:p>
                  </a:txBody>
                  <a:tcPr/>
                </a:tc>
              </a:tr>
              <a:tr h="567635">
                <a:tc>
                  <a:txBody>
                    <a:bodyPr/>
                    <a:lstStyle/>
                    <a:p>
                      <a:r>
                        <a:rPr lang="en-US" dirty="0">
                          <a:latin typeface="楷体" panose="02010609060101010101" pitchFamily="49" charset="-122"/>
                          <a:ea typeface="楷体" panose="02010609060101010101" pitchFamily="49" charset="-122"/>
                        </a:rPr>
                        <a:t>没有正则化</a:t>
                      </a:r>
                      <a:endParaRPr lang="en-US"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a:t>
                      </a:r>
                      <a:endParaRPr lang="en-US" dirty="0">
                        <a:latin typeface="楷体" panose="02010609060101010101" pitchFamily="49" charset="-122"/>
                        <a:ea typeface="楷体" panose="02010609060101010101" pitchFamily="49" charset="-122"/>
                      </a:endParaRPr>
                    </a:p>
                  </a:txBody>
                  <a:tcPr/>
                </a:tc>
                <a:tc>
                  <a:txBody>
                    <a:bodyPr/>
                    <a:lstStyle/>
                    <a:p>
                      <a:endParaRPr lang="en-US" dirty="0">
                        <a:latin typeface="楷体" panose="02010609060101010101" pitchFamily="49" charset="-122"/>
                        <a:ea typeface="楷体" panose="02010609060101010101" pitchFamily="49" charset="-122"/>
                      </a:endParaRPr>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02" y="448253"/>
            <a:ext cx="10520702" cy="1325563"/>
          </a:xfrm>
        </p:spPr>
        <p:txBody>
          <a:bodyPr>
            <a:normAutofit/>
          </a:bodyPr>
          <a:lstStyle/>
          <a:p>
            <a:r>
              <a:rPr lang="en-US" sz="2800" dirty="0">
                <a:latin typeface="Times New Roman" panose="02020603050405020304" pitchFamily="18" charset="0"/>
                <a:cs typeface="Times New Roman" panose="02020603050405020304" pitchFamily="18" charset="0"/>
              </a:rPr>
              <a:t>Train</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validation,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test</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191807"/>
            <a:ext cx="4936067" cy="3985155"/>
          </a:xfrm>
        </p:spPr>
        <p:txBody>
          <a:bodyPr>
            <a:normAutofit/>
          </a:bodyPr>
          <a:lstStyle/>
          <a:p>
            <a:r>
              <a:rPr lang="en-US" altLang="zh-CN" sz="2000" dirty="0">
                <a:latin typeface="Times New Roman" panose="02020603050405020304" pitchFamily="18" charset="0"/>
                <a:cs typeface="Times New Roman" panose="02020603050405020304" pitchFamily="18" charset="0"/>
              </a:rPr>
              <a:t>Good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Memory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6417734" y="3136337"/>
            <a:ext cx="4935970" cy="20960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7036" y="1467496"/>
            <a:ext cx="5908964" cy="1793053"/>
          </a:xfrm>
        </p:spPr>
        <p:txBody>
          <a:bodyPr vert="horz" lIns="91440" tIns="45720" rIns="91440" bIns="45720" rtlCol="0" anchor="b">
            <a:normAutofit/>
          </a:bodyPr>
          <a:lstStyle/>
          <a:p>
            <a:pPr algn="ctr"/>
            <a:r>
              <a:rPr lang="en-US"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Train</a:t>
            </a:r>
            <a:r>
              <a:rPr lang="en-US" altLang="zh-CN"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validation, test</a:t>
            </a:r>
            <a:endParaRPr lang="en-US" sz="36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5605" y="4275469"/>
            <a:ext cx="4798140" cy="1793053"/>
          </a:xfrm>
        </p:spPr>
        <p:txBody>
          <a:bodyPr vert="horz" lIns="91440" tIns="45720" rIns="91440" bIns="45720" rtlCol="0" anchor="t">
            <a:normAutofit/>
          </a:bodyPr>
          <a:lstStyle/>
          <a:p>
            <a:pPr marL="0" indent="0" algn="ctr">
              <a:buNone/>
            </a:pPr>
            <a:r>
              <a:rPr lang="en-US" altLang="zh-CN" dirty="0">
                <a:gradFill flip="none" rotWithShape="1">
                  <a:gsLst>
                    <a:gs pos="0">
                      <a:schemeClr val="tx1"/>
                    </a:gs>
                    <a:gs pos="100000">
                      <a:schemeClr val="tx1">
                        <a:lumMod val="75000"/>
                      </a:schemeClr>
                    </a:gs>
                  </a:gsLst>
                  <a:lin ang="5400000" scaled="0"/>
                  <a:tileRect/>
                </a:gradFill>
                <a:latin typeface="Times New Roman" panose="02020603050405020304" pitchFamily="18" charset="0"/>
                <a:cs typeface="Times New Roman" panose="02020603050405020304" pitchFamily="18" charset="0"/>
              </a:rPr>
              <a:t>Good Memory V.S Good Learning </a:t>
            </a:r>
            <a:endParaRPr lang="en-US" dirty="0">
              <a:gradFill flip="none" rotWithShape="1">
                <a:gsLst>
                  <a:gs pos="0">
                    <a:schemeClr val="tx1"/>
                  </a:gs>
                  <a:gs pos="100000">
                    <a:schemeClr val="tx1">
                      <a:lumMod val="75000"/>
                    </a:schemeClr>
                  </a:gs>
                </a:gsLst>
                <a:lin ang="5400000" scaled="0"/>
                <a:tileRect/>
              </a:gradFill>
              <a:latin typeface="Times New Roman" panose="02020603050405020304" pitchFamily="18" charset="0"/>
              <a:cs typeface="Times New Roman" panose="02020603050405020304" pitchFamily="18" charset="0"/>
            </a:endParaRPr>
          </a:p>
        </p:txBody>
      </p:sp>
      <p:sp>
        <p:nvSpPr>
          <p:cNvPr id="14" name="Rounded Rectangle 7"/>
          <p:cNvSpPr>
            <a:spLocks noGrp="1" noRot="1" noChangeAspect="1" noMove="1" noResize="1" noEditPoints="1" noAdjustHandles="1" noChangeArrowheads="1" noChangeShapeType="1" noTextEdit="1"/>
          </p:cNvSpPr>
          <p:nvPr/>
        </p:nvSpPr>
        <p:spPr>
          <a:xfrm>
            <a:off x="6229350" y="620720"/>
            <a:ext cx="5506065" cy="5597200"/>
          </a:xfrm>
          <a:prstGeom prst="roundRect">
            <a:avLst>
              <a:gd name="adj" fmla="val 2601"/>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
          <a:stretch>
            <a:fillRect/>
          </a:stretch>
        </p:blipFill>
        <p:spPr>
          <a:xfrm>
            <a:off x="6406678" y="1025765"/>
            <a:ext cx="5147147" cy="2676516"/>
          </a:xfrm>
          <a:prstGeom prst="rect">
            <a:avLst/>
          </a:prstGeom>
        </p:spPr>
      </p:pic>
      <p:pic>
        <p:nvPicPr>
          <p:cNvPr id="4" name="Picture 3"/>
          <p:cNvPicPr>
            <a:picLocks noChangeAspect="1"/>
          </p:cNvPicPr>
          <p:nvPr/>
        </p:nvPicPr>
        <p:blipFill>
          <a:blip r:embed="rId2"/>
          <a:stretch>
            <a:fillRect/>
          </a:stretch>
        </p:blipFill>
        <p:spPr>
          <a:xfrm>
            <a:off x="6420379" y="4364449"/>
            <a:ext cx="2479439" cy="1394684"/>
          </a:xfrm>
          <a:prstGeom prst="rect">
            <a:avLst/>
          </a:prstGeom>
        </p:spPr>
      </p:pic>
      <p:pic>
        <p:nvPicPr>
          <p:cNvPr id="6" name="Picture 5"/>
          <p:cNvPicPr>
            <a:picLocks noChangeAspect="1"/>
          </p:cNvPicPr>
          <p:nvPr/>
        </p:nvPicPr>
        <p:blipFill>
          <a:blip r:embed="rId3"/>
          <a:stretch>
            <a:fillRect/>
          </a:stretch>
        </p:blipFill>
        <p:spPr>
          <a:xfrm>
            <a:off x="9060685" y="4363387"/>
            <a:ext cx="2493140" cy="139680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p:cNvSpPr txBox="1"/>
          <p:nvPr/>
        </p:nvSpPr>
        <p:spPr>
          <a:xfrm>
            <a:off x="1028699" y="987136"/>
            <a:ext cx="517160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Framework</a:t>
            </a:r>
            <a:r>
              <a:rPr lang="zh-CN" altLang="en-US" sz="2800" dirty="0"/>
              <a:t> </a:t>
            </a:r>
            <a:r>
              <a:rPr lang="zh-CN" altLang="en-US" sz="2800" dirty="0">
                <a:latin typeface="楷体" panose="02010609060101010101" pitchFamily="49" charset="-122"/>
                <a:ea typeface="楷体" panose="02010609060101010101" pitchFamily="49" charset="-122"/>
              </a:rPr>
              <a:t>机器学习的通用框架</a:t>
            </a:r>
            <a:endParaRPr lang="en-US" sz="2800" dirty="0">
              <a:latin typeface="楷体" panose="02010609060101010101" pitchFamily="49" charset="-122"/>
              <a:ea typeface="楷体" panose="02010609060101010101" pitchFamily="49" charset="-122"/>
            </a:endParaRPr>
          </a:p>
        </p:txBody>
      </p:sp>
      <p:sp>
        <p:nvSpPr>
          <p:cNvPr id="44" name="Can 3"/>
          <p:cNvSpPr/>
          <p:nvPr/>
        </p:nvSpPr>
        <p:spPr>
          <a:xfrm>
            <a:off x="529936" y="3054924"/>
            <a:ext cx="1298863" cy="1142999"/>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Observed</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Data</a:t>
            </a:r>
            <a:endParaRPr lang="en-US" sz="2000" dirty="0">
              <a:latin typeface="Times New Roman" panose="02020603050405020304" pitchFamily="18" charset="0"/>
              <a:cs typeface="Times New Roman" panose="02020603050405020304" pitchFamily="18" charset="0"/>
            </a:endParaRPr>
          </a:p>
        </p:txBody>
      </p:sp>
      <p:sp>
        <p:nvSpPr>
          <p:cNvPr id="45" name="Rounded Rectangle 4"/>
          <p:cNvSpPr/>
          <p:nvPr/>
        </p:nvSpPr>
        <p:spPr>
          <a:xfrm>
            <a:off x="2287346" y="3241961"/>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err="1">
                <a:latin typeface="楷体" panose="02010609060101010101" pitchFamily="49" charset="-122"/>
                <a:ea typeface="楷体" panose="02010609060101010101" pitchFamily="49" charset="-122"/>
              </a:rPr>
              <a:t>特征提取</a:t>
            </a:r>
            <a:endParaRPr lang="en-US" sz="2000" dirty="0">
              <a:latin typeface="楷体" panose="02010609060101010101" pitchFamily="49" charset="-122"/>
              <a:ea typeface="楷体"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e</a:t>
            </a:r>
            <a:r>
              <a:rPr lang="en-US" altLang="zh-CN" sz="2000" dirty="0" err="1">
                <a:latin typeface="Times New Roman" panose="02020603050405020304" pitchFamily="18" charset="0"/>
                <a:cs typeface="Times New Roman" panose="02020603050405020304" pitchFamily="18" charset="0"/>
              </a:rPr>
              <a:t>ature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extractor</a:t>
            </a:r>
            <a:endParaRPr lang="en-US" sz="2000" dirty="0">
              <a:latin typeface="Times New Roman" panose="02020603050405020304" pitchFamily="18" charset="0"/>
              <a:cs typeface="Times New Roman" panose="02020603050405020304" pitchFamily="18" charset="0"/>
            </a:endParaRPr>
          </a:p>
        </p:txBody>
      </p:sp>
      <p:sp>
        <p:nvSpPr>
          <p:cNvPr id="46" name="Rounded Rectangle 5"/>
          <p:cNvSpPr/>
          <p:nvPr/>
        </p:nvSpPr>
        <p:spPr>
          <a:xfrm>
            <a:off x="5109798" y="3241961"/>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楷体" panose="02010609060101010101" pitchFamily="49" charset="-122"/>
                <a:ea typeface="楷体" panose="02010609060101010101" pitchFamily="49" charset="-122"/>
              </a:rPr>
              <a:t>向量</a:t>
            </a:r>
            <a:endParaRPr lang="en-US" sz="2000" dirty="0">
              <a:latin typeface="楷体" panose="02010609060101010101" pitchFamily="49" charset="-122"/>
              <a:ea typeface="楷体"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vector</a:t>
            </a:r>
            <a:endParaRPr lang="en-US" dirty="0">
              <a:latin typeface="Times New Roman" panose="02020603050405020304" pitchFamily="18" charset="0"/>
              <a:cs typeface="Times New Roman" panose="02020603050405020304" pitchFamily="18" charset="0"/>
            </a:endParaRPr>
          </a:p>
        </p:txBody>
      </p:sp>
      <p:sp>
        <p:nvSpPr>
          <p:cNvPr id="47" name="Rounded Rectangle 6"/>
          <p:cNvSpPr/>
          <p:nvPr/>
        </p:nvSpPr>
        <p:spPr>
          <a:xfrm>
            <a:off x="6575330" y="3241961"/>
            <a:ext cx="1467234" cy="76892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dirty="0">
                <a:latin typeface="楷体" panose="02010609060101010101" pitchFamily="49" charset="-122"/>
                <a:ea typeface="楷体" panose="02010609060101010101" pitchFamily="49" charset="-122"/>
              </a:rPr>
              <a:t>学习</a:t>
            </a:r>
            <a:endParaRPr lang="en-US" sz="2000" dirty="0">
              <a:latin typeface="楷体" panose="02010609060101010101" pitchFamily="49" charset="-122"/>
              <a:ea typeface="楷体"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Lea</a:t>
            </a:r>
            <a:r>
              <a:rPr lang="en-US" altLang="zh-CN" sz="2000" dirty="0">
                <a:latin typeface="Times New Roman" panose="02020603050405020304" pitchFamily="18" charset="0"/>
                <a:cs typeface="Times New Roman" panose="02020603050405020304" pitchFamily="18" charset="0"/>
              </a:rPr>
              <a:t>r</a:t>
            </a:r>
            <a:r>
              <a:rPr lang="en-US" sz="2000" dirty="0">
                <a:latin typeface="Times New Roman" panose="02020603050405020304" pitchFamily="18" charset="0"/>
                <a:cs typeface="Times New Roman" panose="02020603050405020304" pitchFamily="18" charset="0"/>
              </a:rPr>
              <a:t>ning</a:t>
            </a:r>
            <a:endParaRPr lang="en-US" sz="2000" dirty="0">
              <a:latin typeface="Times New Roman" panose="02020603050405020304" pitchFamily="18" charset="0"/>
              <a:cs typeface="Times New Roman" panose="02020603050405020304" pitchFamily="18" charset="0"/>
            </a:endParaRPr>
          </a:p>
        </p:txBody>
      </p:sp>
      <p:sp>
        <p:nvSpPr>
          <p:cNvPr id="48" name="Rounded Rectangle 7"/>
          <p:cNvSpPr/>
          <p:nvPr/>
        </p:nvSpPr>
        <p:spPr>
          <a:xfrm>
            <a:off x="8733175" y="3269667"/>
            <a:ext cx="1093576" cy="76892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p:txBody>
      </p:sp>
      <p:sp>
        <p:nvSpPr>
          <p:cNvPr id="49" name="Rounded Rectangle 8"/>
          <p:cNvSpPr/>
          <p:nvPr/>
        </p:nvSpPr>
        <p:spPr>
          <a:xfrm>
            <a:off x="8733175" y="1789067"/>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x</a:t>
            </a:r>
            <a:endParaRPr lang="en-US" sz="2000" dirty="0">
              <a:latin typeface="Times New Roman" panose="02020603050405020304" pitchFamily="18" charset="0"/>
              <a:cs typeface="Times New Roman" panose="02020603050405020304" pitchFamily="18" charset="0"/>
            </a:endParaRPr>
          </a:p>
        </p:txBody>
      </p:sp>
      <p:sp>
        <p:nvSpPr>
          <p:cNvPr id="50" name="Rounded Rectangle 9"/>
          <p:cNvSpPr/>
          <p:nvPr/>
        </p:nvSpPr>
        <p:spPr>
          <a:xfrm>
            <a:off x="8745490" y="4447852"/>
            <a:ext cx="1096307" cy="7689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y</a:t>
            </a:r>
            <a:endParaRPr lang="en-US" sz="2000" dirty="0">
              <a:latin typeface="Times New Roman" panose="02020603050405020304" pitchFamily="18" charset="0"/>
              <a:cs typeface="Times New Roman" panose="02020603050405020304" pitchFamily="18" charset="0"/>
            </a:endParaRPr>
          </a:p>
        </p:txBody>
      </p:sp>
      <p:sp>
        <p:nvSpPr>
          <p:cNvPr id="51" name="Rounded Rectangle 10"/>
          <p:cNvSpPr/>
          <p:nvPr/>
        </p:nvSpPr>
        <p:spPr>
          <a:xfrm>
            <a:off x="7957319" y="602672"/>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err="1">
                <a:latin typeface="楷体" panose="02010609060101010101" pitchFamily="49" charset="-122"/>
                <a:ea typeface="楷体" panose="02010609060101010101" pitchFamily="49" charset="-122"/>
              </a:rPr>
              <a:t>特征提取</a:t>
            </a:r>
            <a:endParaRPr lang="en-US" sz="2000" dirty="0">
              <a:latin typeface="楷体" panose="02010609060101010101" pitchFamily="49" charset="-122"/>
              <a:ea typeface="楷体"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e</a:t>
            </a:r>
            <a:r>
              <a:rPr lang="en-US" altLang="zh-CN" sz="2000" dirty="0" err="1">
                <a:latin typeface="Times New Roman" panose="02020603050405020304" pitchFamily="18" charset="0"/>
                <a:cs typeface="Times New Roman" panose="02020603050405020304" pitchFamily="18" charset="0"/>
              </a:rPr>
              <a:t>ature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extractor</a:t>
            </a:r>
            <a:endParaRPr lang="en-US" sz="2000" dirty="0">
              <a:latin typeface="Times New Roman" panose="02020603050405020304" pitchFamily="18" charset="0"/>
              <a:cs typeface="Times New Roman" panose="02020603050405020304" pitchFamily="18" charset="0"/>
            </a:endParaRPr>
          </a:p>
        </p:txBody>
      </p:sp>
      <p:sp>
        <p:nvSpPr>
          <p:cNvPr id="52" name="Can 11"/>
          <p:cNvSpPr/>
          <p:nvPr/>
        </p:nvSpPr>
        <p:spPr>
          <a:xfrm>
            <a:off x="6575330" y="450484"/>
            <a:ext cx="1049427" cy="1059872"/>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New</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Data</a:t>
            </a:r>
            <a:endParaRPr lang="en-US" sz="2000" dirty="0">
              <a:latin typeface="Times New Roman" panose="02020603050405020304" pitchFamily="18" charset="0"/>
              <a:cs typeface="Times New Roman" panose="02020603050405020304" pitchFamily="18" charset="0"/>
            </a:endParaRPr>
          </a:p>
        </p:txBody>
      </p:sp>
      <p:sp>
        <p:nvSpPr>
          <p:cNvPr id="53" name="Right Arrow 12"/>
          <p:cNvSpPr/>
          <p:nvPr/>
        </p:nvSpPr>
        <p:spPr>
          <a:xfrm>
            <a:off x="1943100"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ight Arrow 13"/>
          <p:cNvSpPr/>
          <p:nvPr/>
        </p:nvSpPr>
        <p:spPr>
          <a:xfrm>
            <a:off x="4829243"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14"/>
          <p:cNvSpPr/>
          <p:nvPr/>
        </p:nvSpPr>
        <p:spPr>
          <a:xfrm>
            <a:off x="6309688"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15"/>
          <p:cNvSpPr/>
          <p:nvPr/>
        </p:nvSpPr>
        <p:spPr>
          <a:xfrm>
            <a:off x="8295024"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16"/>
          <p:cNvSpPr/>
          <p:nvPr/>
        </p:nvSpPr>
        <p:spPr>
          <a:xfrm rot="5400000">
            <a:off x="9165716" y="4268924"/>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17"/>
          <p:cNvSpPr/>
          <p:nvPr/>
        </p:nvSpPr>
        <p:spPr>
          <a:xfrm rot="5400000">
            <a:off x="9160467" y="2862688"/>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18"/>
          <p:cNvSpPr/>
          <p:nvPr/>
        </p:nvSpPr>
        <p:spPr>
          <a:xfrm rot="5400000">
            <a:off x="9160466" y="1519615"/>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19"/>
          <p:cNvSpPr/>
          <p:nvPr/>
        </p:nvSpPr>
        <p:spPr>
          <a:xfrm>
            <a:off x="7671542" y="898810"/>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20"/>
          <p:cNvSpPr txBox="1"/>
          <p:nvPr/>
        </p:nvSpPr>
        <p:spPr>
          <a:xfrm>
            <a:off x="529936" y="5961758"/>
            <a:ext cx="786189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What</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difference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Unsupervised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endParaRPr lang="en-US" sz="2000" dirty="0">
              <a:latin typeface="Times New Roman" panose="02020603050405020304" pitchFamily="18" charset="0"/>
              <a:cs typeface="Times New Roman" panose="02020603050405020304" pitchFamily="18" charset="0"/>
            </a:endParaRPr>
          </a:p>
        </p:txBody>
      </p:sp>
      <p:sp>
        <p:nvSpPr>
          <p:cNvPr id="62" name="Rounded Rectangle 21"/>
          <p:cNvSpPr/>
          <p:nvPr/>
        </p:nvSpPr>
        <p:spPr>
          <a:xfrm>
            <a:off x="5943600" y="4237752"/>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0.21,</a:t>
            </a:r>
            <a:r>
              <a:rPr lang="zh-CN" altLang="en-US" sz="1050" dirty="0">
                <a:latin typeface="Times New Roman" panose="02020603050405020304" pitchFamily="18" charset="0"/>
                <a:cs typeface="Times New Roman" panose="02020603050405020304" pitchFamily="18" charset="0"/>
              </a:rPr>
              <a:t> </a:t>
            </a:r>
            <a:endParaRPr lang="en-US" altLang="zh-CN" sz="1050" dirty="0">
              <a:latin typeface="Times New Roman" panose="02020603050405020304" pitchFamily="18" charset="0"/>
              <a:cs typeface="Times New Roman" panose="02020603050405020304" pitchFamily="18" charset="0"/>
            </a:endParaRPr>
          </a:p>
          <a:p>
            <a:pPr algn="ctr"/>
            <a:r>
              <a:rPr lang="en-US" altLang="zh-CN" sz="1050" dirty="0">
                <a:latin typeface="Times New Roman" panose="02020603050405020304" pitchFamily="18" charset="0"/>
                <a:cs typeface="Times New Roman" panose="02020603050405020304" pitchFamily="18" charset="0"/>
              </a:rPr>
              <a:t>            0.33,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US" sz="1050" dirty="0">
              <a:latin typeface="Times New Roman" panose="02020603050405020304" pitchFamily="18" charset="0"/>
              <a:cs typeface="Times New Roman" panose="02020603050405020304" pitchFamily="18" charset="0"/>
            </a:endParaRPr>
          </a:p>
        </p:txBody>
      </p:sp>
      <p:sp>
        <p:nvSpPr>
          <p:cNvPr id="63" name="Rounded Rectangle 22"/>
          <p:cNvSpPr/>
          <p:nvPr/>
        </p:nvSpPr>
        <p:spPr>
          <a:xfrm>
            <a:off x="7624757" y="4254724"/>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endParaRPr lang="en-US" sz="1050" dirty="0">
              <a:latin typeface="Times New Roman" panose="02020603050405020304" pitchFamily="18" charset="0"/>
              <a:cs typeface="Times New Roman" panose="02020603050405020304" pitchFamily="18" charset="0"/>
            </a:endParaRPr>
          </a:p>
        </p:txBody>
      </p:sp>
      <p:sp>
        <p:nvSpPr>
          <p:cNvPr id="64" name="Rounded Rectangle 26"/>
          <p:cNvSpPr/>
          <p:nvPr/>
        </p:nvSpPr>
        <p:spPr>
          <a:xfrm>
            <a:off x="5943600" y="4753084"/>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X2</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[0.23,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US" altLang="zh-CN" sz="1050" dirty="0">
              <a:latin typeface="Times New Roman" panose="02020603050405020304" pitchFamily="18" charset="0"/>
              <a:cs typeface="Times New Roman" panose="02020603050405020304" pitchFamily="18" charset="0"/>
            </a:endParaRPr>
          </a:p>
          <a:p>
            <a:pPr algn="ctr"/>
            <a:r>
              <a:rPr lang="en-US" altLang="zh-CN" sz="1050" dirty="0">
                <a:latin typeface="Times New Roman" panose="02020603050405020304" pitchFamily="18" charset="0"/>
                <a:cs typeface="Times New Roman" panose="02020603050405020304" pitchFamily="18" charset="0"/>
              </a:rPr>
              <a:t>        </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0.33,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US" sz="1050" dirty="0">
              <a:latin typeface="Times New Roman" panose="02020603050405020304" pitchFamily="18" charset="0"/>
              <a:cs typeface="Times New Roman" panose="02020603050405020304" pitchFamily="18" charset="0"/>
            </a:endParaRPr>
          </a:p>
        </p:txBody>
      </p:sp>
      <p:sp>
        <p:nvSpPr>
          <p:cNvPr id="66" name="Rounded Rectangle 27"/>
          <p:cNvSpPr/>
          <p:nvPr/>
        </p:nvSpPr>
        <p:spPr>
          <a:xfrm>
            <a:off x="7624757" y="4770056"/>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Y2</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endParaRPr lang="en-US" sz="1050" dirty="0">
              <a:latin typeface="Times New Roman" panose="02020603050405020304" pitchFamily="18" charset="0"/>
              <a:cs typeface="Times New Roman" panose="02020603050405020304" pitchFamily="18" charset="0"/>
            </a:endParaRPr>
          </a:p>
        </p:txBody>
      </p:sp>
      <p:sp>
        <p:nvSpPr>
          <p:cNvPr id="67" name="Rounded Rectangle 28"/>
          <p:cNvSpPr/>
          <p:nvPr/>
        </p:nvSpPr>
        <p:spPr>
          <a:xfrm>
            <a:off x="5943600" y="5276620"/>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[0.143,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0.87,</a:t>
            </a:r>
            <a:endParaRPr lang="en-US" altLang="zh-CN" sz="1050" dirty="0">
              <a:latin typeface="Times New Roman" panose="02020603050405020304" pitchFamily="18" charset="0"/>
              <a:cs typeface="Times New Roman" panose="02020603050405020304" pitchFamily="18" charset="0"/>
            </a:endParaRPr>
          </a:p>
          <a:p>
            <a:pPr algn="ctr"/>
            <a:r>
              <a:rPr lang="en-US" altLang="zh-CN" sz="1050" dirty="0">
                <a:latin typeface="Times New Roman" panose="02020603050405020304" pitchFamily="18" charset="0"/>
                <a:cs typeface="Times New Roman" panose="02020603050405020304" pitchFamily="18" charset="0"/>
              </a:rPr>
              <a:t>    0.1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US" sz="1050" dirty="0">
              <a:latin typeface="Times New Roman" panose="02020603050405020304" pitchFamily="18" charset="0"/>
              <a:cs typeface="Times New Roman" panose="02020603050405020304" pitchFamily="18" charset="0"/>
            </a:endParaRPr>
          </a:p>
        </p:txBody>
      </p:sp>
      <p:sp>
        <p:nvSpPr>
          <p:cNvPr id="68" name="Rounded Rectangle 29"/>
          <p:cNvSpPr/>
          <p:nvPr/>
        </p:nvSpPr>
        <p:spPr>
          <a:xfrm>
            <a:off x="7624757" y="5293592"/>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endParaRPr lang="en-US" sz="1050" dirty="0">
              <a:latin typeface="Times New Roman" panose="02020603050405020304" pitchFamily="18" charset="0"/>
              <a:cs typeface="Times New Roman" panose="02020603050405020304" pitchFamily="18" charset="0"/>
            </a:endParaRPr>
          </a:p>
        </p:txBody>
      </p:sp>
      <p:sp>
        <p:nvSpPr>
          <p:cNvPr id="69" name="Rounded Rectangle 30"/>
          <p:cNvSpPr/>
          <p:nvPr/>
        </p:nvSpPr>
        <p:spPr>
          <a:xfrm>
            <a:off x="5699760" y="4124960"/>
            <a:ext cx="3033415" cy="175768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0" name="Rounded Rectangle 31"/>
          <p:cNvSpPr/>
          <p:nvPr/>
        </p:nvSpPr>
        <p:spPr>
          <a:xfrm>
            <a:off x="3131823" y="5882640"/>
            <a:ext cx="2167542" cy="599441"/>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1" name="Rounded Rectangle 32"/>
          <p:cNvSpPr/>
          <p:nvPr/>
        </p:nvSpPr>
        <p:spPr>
          <a:xfrm>
            <a:off x="5827425" y="4197923"/>
            <a:ext cx="1735592" cy="161284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Rounded Rectangle 33"/>
          <p:cNvSpPr/>
          <p:nvPr/>
        </p:nvSpPr>
        <p:spPr>
          <a:xfrm>
            <a:off x="5687825" y="5989871"/>
            <a:ext cx="2715746" cy="39270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Rounded Rectangle 34"/>
          <p:cNvSpPr/>
          <p:nvPr/>
        </p:nvSpPr>
        <p:spPr>
          <a:xfrm>
            <a:off x="10002132" y="4707167"/>
            <a:ext cx="1442720" cy="628423"/>
          </a:xfrm>
          <a:prstGeom prst="round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Grad</a:t>
            </a:r>
            <a:r>
              <a:rPr lang="en-US" altLang="zh-CN" sz="2000" dirty="0" err="1">
                <a:latin typeface="Times New Roman" panose="02020603050405020304" pitchFamily="18" charset="0"/>
                <a:cs typeface="Times New Roman" panose="02020603050405020304" pitchFamily="18" charset="0"/>
              </a:rPr>
              <a:t>ient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Descent</a:t>
            </a:r>
            <a:endParaRPr lang="en-US" sz="2000" dirty="0">
              <a:latin typeface="Times New Roman" panose="02020603050405020304" pitchFamily="18" charset="0"/>
              <a:cs typeface="Times New Roman" panose="02020603050405020304" pitchFamily="18" charset="0"/>
            </a:endParaRPr>
          </a:p>
        </p:txBody>
      </p:sp>
      <p:cxnSp>
        <p:nvCxnSpPr>
          <p:cNvPr id="74" name="Straight Connector 36"/>
          <p:cNvCxnSpPr>
            <a:stCxn id="73" idx="3"/>
            <a:endCxn id="69" idx="3"/>
          </p:cNvCxnSpPr>
          <p:nvPr/>
        </p:nvCxnSpPr>
        <p:spPr>
          <a:xfrm flipH="1" flipV="1">
            <a:off x="8733175" y="5003800"/>
            <a:ext cx="2711677" cy="17579"/>
          </a:xfrm>
          <a:prstGeom prst="line">
            <a:avLst/>
          </a:prstGeom>
        </p:spPr>
        <p:style>
          <a:lnRef idx="3">
            <a:schemeClr val="accent4"/>
          </a:lnRef>
          <a:fillRef idx="0">
            <a:schemeClr val="accent4"/>
          </a:fillRef>
          <a:effectRef idx="2">
            <a:schemeClr val="accent4"/>
          </a:effectRef>
          <a:fontRef idx="minor">
            <a:schemeClr val="tx1"/>
          </a:fontRef>
        </p:style>
      </p:cxnSp>
      <p:cxnSp>
        <p:nvCxnSpPr>
          <p:cNvPr id="75" name="Straight Connector 39"/>
          <p:cNvCxnSpPr>
            <a:stCxn id="73" idx="2"/>
          </p:cNvCxnSpPr>
          <p:nvPr/>
        </p:nvCxnSpPr>
        <p:spPr>
          <a:xfrm flipH="1">
            <a:off x="5109798" y="5335590"/>
            <a:ext cx="5613694" cy="626168"/>
          </a:xfrm>
          <a:prstGeom prst="line">
            <a:avLst/>
          </a:prstGeom>
        </p:spPr>
        <p:style>
          <a:lnRef idx="3">
            <a:schemeClr val="accent4"/>
          </a:lnRef>
          <a:fillRef idx="0">
            <a:schemeClr val="accent4"/>
          </a:fillRef>
          <a:effectRef idx="2">
            <a:schemeClr val="accent4"/>
          </a:effectRef>
          <a:fontRef idx="minor">
            <a:schemeClr val="tx1"/>
          </a:fontRef>
        </p:style>
      </p:cxnSp>
      <p:sp>
        <p:nvSpPr>
          <p:cNvPr id="76" name="Rounded Rectangle 2"/>
          <p:cNvSpPr/>
          <p:nvPr/>
        </p:nvSpPr>
        <p:spPr>
          <a:xfrm>
            <a:off x="10160398" y="2963466"/>
            <a:ext cx="1467234" cy="66295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dirty="0">
                <a:solidFill>
                  <a:schemeClr val="lt1"/>
                </a:solidFill>
                <a:latin typeface="Times New Roman" panose="02020603050405020304" pitchFamily="18" charset="0"/>
                <a:cs typeface="Times New Roman" panose="02020603050405020304" pitchFamily="18" charset="0"/>
              </a:rPr>
              <a:t>L</a:t>
            </a:r>
            <a:r>
              <a:rPr lang="en-US" sz="2000" dirty="0">
                <a:solidFill>
                  <a:schemeClr val="lt1"/>
                </a:solidFill>
                <a:latin typeface="Times New Roman" panose="02020603050405020304" pitchFamily="18" charset="0"/>
                <a:cs typeface="Times New Roman" panose="02020603050405020304" pitchFamily="18" charset="0"/>
              </a:rPr>
              <a:t>oss</a:t>
            </a:r>
            <a:r>
              <a:rPr lang="zh-CN" altLang="en-US" sz="2000" dirty="0">
                <a:solidFill>
                  <a:schemeClr val="lt1"/>
                </a:solidFill>
                <a:latin typeface="Times New Roman" panose="02020603050405020304" pitchFamily="18" charset="0"/>
                <a:cs typeface="Times New Roman" panose="02020603050405020304" pitchFamily="18" charset="0"/>
              </a:rPr>
              <a:t> </a:t>
            </a:r>
            <a:r>
              <a:rPr lang="en-US" altLang="zh-CN" sz="2000" dirty="0">
                <a:solidFill>
                  <a:schemeClr val="lt1"/>
                </a:solidFill>
                <a:latin typeface="Times New Roman" panose="02020603050405020304" pitchFamily="18" charset="0"/>
                <a:cs typeface="Times New Roman" panose="02020603050405020304" pitchFamily="18" charset="0"/>
              </a:rPr>
              <a:t>function</a:t>
            </a:r>
            <a:endParaRPr lang="en-US" sz="20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4" name="Rounded Rectangle 64"/>
              <p:cNvSpPr/>
              <p:nvPr/>
            </p:nvSpPr>
            <p:spPr>
              <a:xfrm>
                <a:off x="8160969" y="2959522"/>
                <a:ext cx="507099" cy="56201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𝜃</m:t>
                      </m:r>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84" name="Rounded Rectangle 64"/>
              <p:cNvSpPr>
                <a:spLocks noRot="1" noChangeAspect="1" noMove="1" noResize="1" noEditPoints="1" noAdjustHandles="1" noChangeArrowheads="1" noChangeShapeType="1" noTextEdit="1"/>
              </p:cNvSpPr>
              <p:nvPr/>
            </p:nvSpPr>
            <p:spPr>
              <a:xfrm>
                <a:off x="8160969" y="2959522"/>
                <a:ext cx="507099" cy="562014"/>
              </a:xfrm>
              <a:prstGeom prst="roundRect">
                <a:avLst/>
              </a:prstGeom>
              <a:blipFill rotWithShape="1">
                <a:blip r:embed="rId1"/>
                <a:stretch>
                  <a:fillRect l="-1993" t="-1770" r="-1816" b="-1613"/>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85" name="Oval 76"/>
          <p:cNvSpPr/>
          <p:nvPr/>
        </p:nvSpPr>
        <p:spPr>
          <a:xfrm>
            <a:off x="7806100" y="2454771"/>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1</a:t>
            </a:r>
            <a:endParaRPr lang="en-US" dirty="0"/>
          </a:p>
        </p:txBody>
      </p:sp>
      <p:sp>
        <p:nvSpPr>
          <p:cNvPr id="86" name="Oval 77"/>
          <p:cNvSpPr/>
          <p:nvPr/>
        </p:nvSpPr>
        <p:spPr>
          <a:xfrm>
            <a:off x="9460178" y="2811192"/>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2</a:t>
            </a:r>
            <a:endParaRPr lang="en-US" dirty="0"/>
          </a:p>
        </p:txBody>
      </p:sp>
      <p:sp>
        <p:nvSpPr>
          <p:cNvPr id="87" name="Oval 78"/>
          <p:cNvSpPr/>
          <p:nvPr/>
        </p:nvSpPr>
        <p:spPr>
          <a:xfrm>
            <a:off x="10723492" y="2430045"/>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3</a:t>
            </a:r>
            <a:endParaRPr lang="en-US" dirty="0"/>
          </a:p>
        </p:txBody>
      </p:sp>
      <p:sp>
        <p:nvSpPr>
          <p:cNvPr id="88" name="Oval 79"/>
          <p:cNvSpPr/>
          <p:nvPr/>
        </p:nvSpPr>
        <p:spPr>
          <a:xfrm>
            <a:off x="10250564" y="4220860"/>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4</a:t>
            </a:r>
            <a:endParaRPr lang="en-US" dirty="0"/>
          </a:p>
        </p:txBody>
      </p:sp>
      <p:sp>
        <p:nvSpPr>
          <p:cNvPr id="89" name="Curved Left Arrow 80"/>
          <p:cNvSpPr/>
          <p:nvPr/>
        </p:nvSpPr>
        <p:spPr>
          <a:xfrm>
            <a:off x="8397433" y="2509266"/>
            <a:ext cx="3360557" cy="2079090"/>
          </a:xfrm>
          <a:prstGeom prst="curvedLeftArrow">
            <a:avLst>
              <a:gd name="adj1" fmla="val 5371"/>
              <a:gd name="adj2" fmla="val 13076"/>
              <a:gd name="adj3" fmla="val 276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90" name="Rounded Rectangle 81"/>
          <p:cNvSpPr/>
          <p:nvPr/>
        </p:nvSpPr>
        <p:spPr>
          <a:xfrm>
            <a:off x="10194831" y="3328258"/>
            <a:ext cx="1467233" cy="61237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precision</a:t>
            </a:r>
            <a:endParaRPr lang="en-US" sz="2000" dirty="0">
              <a:latin typeface="Times New Roman" panose="02020603050405020304" pitchFamily="18" charset="0"/>
              <a:cs typeface="Times New Roman" panose="02020603050405020304" pitchFamily="18" charset="0"/>
            </a:endParaRPr>
          </a:p>
        </p:txBody>
      </p:sp>
      <p:sp>
        <p:nvSpPr>
          <p:cNvPr id="91" name="Striped Right Arrow 82"/>
          <p:cNvSpPr/>
          <p:nvPr/>
        </p:nvSpPr>
        <p:spPr>
          <a:xfrm>
            <a:off x="9805855" y="3555052"/>
            <a:ext cx="409872" cy="2341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dissolv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par>
                                <p:cTn id="18" presetID="9" presetClass="entr" presetSubtype="0" fill="hold"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dissolve">
                                      <p:cBhvr>
                                        <p:cTn id="20" dur="500"/>
                                        <p:tgtEl>
                                          <p:spTgt spid="74"/>
                                        </p:tgtEl>
                                      </p:cBhvr>
                                    </p:animEffect>
                                  </p:childTnLst>
                                </p:cTn>
                              </p:par>
                              <p:par>
                                <p:cTn id="21" presetID="9"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dissolve">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dissolve">
                                      <p:cBhvr>
                                        <p:cTn id="28" dur="500"/>
                                        <p:tgtEl>
                                          <p:spTgt spid="8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dissolve">
                                      <p:cBhvr>
                                        <p:cTn id="33" dur="500"/>
                                        <p:tgtEl>
                                          <p:spTgt spid="8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dissolve">
                                      <p:cBhvr>
                                        <p:cTn id="38" dur="500"/>
                                        <p:tgtEl>
                                          <p:spTgt spid="8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dissolve">
                                      <p:cBhvr>
                                        <p:cTn id="48" dur="5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0" fill="hold"/>
                                        <p:tgtEl>
                                          <p:spTgt spid="84"/>
                                        </p:tgtEl>
                                        <p:attrNameLst>
                                          <p:attrName>fillcolor</p:attrName>
                                        </p:attrNameLst>
                                      </p:cBhvr>
                                      <p:to>
                                        <a:schemeClr val="accent1"/>
                                      </p:to>
                                    </p:animClr>
                                    <p:set>
                                      <p:cBhvr>
                                        <p:cTn id="53" dur="1000" fill="hold"/>
                                        <p:tgtEl>
                                          <p:spTgt spid="84"/>
                                        </p:tgtEl>
                                        <p:attrNameLst>
                                          <p:attrName>fill.type</p:attrName>
                                        </p:attrNameLst>
                                      </p:cBhvr>
                                      <p:to>
                                        <p:strVal val="solid"/>
                                      </p:to>
                                    </p:set>
                                    <p:set>
                                      <p:cBhvr>
                                        <p:cTn id="54" dur="1000" fill="hold"/>
                                        <p:tgtEl>
                                          <p:spTgt spid="84"/>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86"/>
                                        </p:tgtEl>
                                        <p:attrNameLst>
                                          <p:attrName>fillcolor</p:attrName>
                                        </p:attrNameLst>
                                      </p:cBhvr>
                                      <p:to>
                                        <a:schemeClr val="accent1"/>
                                      </p:to>
                                    </p:animClr>
                                    <p:set>
                                      <p:cBhvr>
                                        <p:cTn id="57" dur="1000" fill="hold"/>
                                        <p:tgtEl>
                                          <p:spTgt spid="86"/>
                                        </p:tgtEl>
                                        <p:attrNameLst>
                                          <p:attrName>fill.type</p:attrName>
                                        </p:attrNameLst>
                                      </p:cBhvr>
                                      <p:to>
                                        <p:strVal val="solid"/>
                                      </p:to>
                                    </p:set>
                                    <p:set>
                                      <p:cBhvr>
                                        <p:cTn id="58" dur="1000" fill="hold"/>
                                        <p:tgtEl>
                                          <p:spTgt spid="86"/>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76"/>
                                        </p:tgtEl>
                                        <p:attrNameLst>
                                          <p:attrName>fillcolor</p:attrName>
                                        </p:attrNameLst>
                                      </p:cBhvr>
                                      <p:to>
                                        <a:schemeClr val="accent1"/>
                                      </p:to>
                                    </p:animClr>
                                    <p:set>
                                      <p:cBhvr>
                                        <p:cTn id="61" dur="1000" fill="hold"/>
                                        <p:tgtEl>
                                          <p:spTgt spid="76"/>
                                        </p:tgtEl>
                                        <p:attrNameLst>
                                          <p:attrName>fill.type</p:attrName>
                                        </p:attrNameLst>
                                      </p:cBhvr>
                                      <p:to>
                                        <p:strVal val="solid"/>
                                      </p:to>
                                    </p:set>
                                    <p:set>
                                      <p:cBhvr>
                                        <p:cTn id="62" dur="1000" fill="hold"/>
                                        <p:tgtEl>
                                          <p:spTgt spid="76"/>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87"/>
                                        </p:tgtEl>
                                        <p:attrNameLst>
                                          <p:attrName>fillcolor</p:attrName>
                                        </p:attrNameLst>
                                      </p:cBhvr>
                                      <p:to>
                                        <a:schemeClr val="accent1"/>
                                      </p:to>
                                    </p:animClr>
                                    <p:set>
                                      <p:cBhvr>
                                        <p:cTn id="65" dur="1000" fill="hold"/>
                                        <p:tgtEl>
                                          <p:spTgt spid="87"/>
                                        </p:tgtEl>
                                        <p:attrNameLst>
                                          <p:attrName>fill.type</p:attrName>
                                        </p:attrNameLst>
                                      </p:cBhvr>
                                      <p:to>
                                        <p:strVal val="solid"/>
                                      </p:to>
                                    </p:set>
                                    <p:set>
                                      <p:cBhvr>
                                        <p:cTn id="66" dur="1000" fill="hold"/>
                                        <p:tgtEl>
                                          <p:spTgt spid="87"/>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73"/>
                                        </p:tgtEl>
                                        <p:attrNameLst>
                                          <p:attrName>fillcolor</p:attrName>
                                        </p:attrNameLst>
                                      </p:cBhvr>
                                      <p:to>
                                        <a:schemeClr val="accent1"/>
                                      </p:to>
                                    </p:animClr>
                                    <p:set>
                                      <p:cBhvr>
                                        <p:cTn id="69" dur="1000" fill="hold"/>
                                        <p:tgtEl>
                                          <p:spTgt spid="73"/>
                                        </p:tgtEl>
                                        <p:attrNameLst>
                                          <p:attrName>fill.type</p:attrName>
                                        </p:attrNameLst>
                                      </p:cBhvr>
                                      <p:to>
                                        <p:strVal val="solid"/>
                                      </p:to>
                                    </p:set>
                                    <p:set>
                                      <p:cBhvr>
                                        <p:cTn id="70" dur="1000" fill="hold"/>
                                        <p:tgtEl>
                                          <p:spTgt spid="7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88"/>
                                        </p:tgtEl>
                                        <p:attrNameLst>
                                          <p:attrName>fillcolor</p:attrName>
                                        </p:attrNameLst>
                                      </p:cBhvr>
                                      <p:to>
                                        <a:schemeClr val="accent1"/>
                                      </p:to>
                                    </p:animClr>
                                    <p:set>
                                      <p:cBhvr>
                                        <p:cTn id="73" dur="1000" fill="hold"/>
                                        <p:tgtEl>
                                          <p:spTgt spid="88"/>
                                        </p:tgtEl>
                                        <p:attrNameLst>
                                          <p:attrName>fill.type</p:attrName>
                                        </p:attrNameLst>
                                      </p:cBhvr>
                                      <p:to>
                                        <p:strVal val="solid"/>
                                      </p:to>
                                    </p:set>
                                    <p:set>
                                      <p:cBhvr>
                                        <p:cTn id="74" dur="1000" fill="hold"/>
                                        <p:tgtEl>
                                          <p:spTgt spid="88"/>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85"/>
                                        </p:tgtEl>
                                        <p:attrNameLst>
                                          <p:attrName>fillcolor</p:attrName>
                                        </p:attrNameLst>
                                      </p:cBhvr>
                                      <p:to>
                                        <a:schemeClr val="accent1"/>
                                      </p:to>
                                    </p:animClr>
                                    <p:set>
                                      <p:cBhvr>
                                        <p:cTn id="77" dur="1000" fill="hold"/>
                                        <p:tgtEl>
                                          <p:spTgt spid="85"/>
                                        </p:tgtEl>
                                        <p:attrNameLst>
                                          <p:attrName>fill.type</p:attrName>
                                        </p:attrNameLst>
                                      </p:cBhvr>
                                      <p:to>
                                        <p:strVal val="solid"/>
                                      </p:to>
                                    </p:set>
                                    <p:set>
                                      <p:cBhvr>
                                        <p:cTn id="78" dur="1000" fill="hold"/>
                                        <p:tgtEl>
                                          <p:spTgt spid="85"/>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1000" fill="hold"/>
                                        <p:tgtEl>
                                          <p:spTgt spid="75"/>
                                        </p:tgtEl>
                                        <p:attrNameLst>
                                          <p:attrName>fillcolor</p:attrName>
                                        </p:attrNameLst>
                                      </p:cBhvr>
                                      <p:to>
                                        <a:schemeClr val="accent1"/>
                                      </p:to>
                                    </p:animClr>
                                    <p:set>
                                      <p:cBhvr>
                                        <p:cTn id="81" dur="1000" fill="hold"/>
                                        <p:tgtEl>
                                          <p:spTgt spid="75"/>
                                        </p:tgtEl>
                                        <p:attrNameLst>
                                          <p:attrName>fill.type</p:attrName>
                                        </p:attrNameLst>
                                      </p:cBhvr>
                                      <p:to>
                                        <p:strVal val="solid"/>
                                      </p:to>
                                    </p:set>
                                    <p:set>
                                      <p:cBhvr>
                                        <p:cTn id="82" dur="1000" fill="hold"/>
                                        <p:tgtEl>
                                          <p:spTgt spid="75"/>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74"/>
                                        </p:tgtEl>
                                        <p:attrNameLst>
                                          <p:attrName>fillcolor</p:attrName>
                                        </p:attrNameLst>
                                      </p:cBhvr>
                                      <p:to>
                                        <a:schemeClr val="accent1"/>
                                      </p:to>
                                    </p:animClr>
                                    <p:set>
                                      <p:cBhvr>
                                        <p:cTn id="85" dur="1000" fill="hold"/>
                                        <p:tgtEl>
                                          <p:spTgt spid="74"/>
                                        </p:tgtEl>
                                        <p:attrNameLst>
                                          <p:attrName>fill.type</p:attrName>
                                        </p:attrNameLst>
                                      </p:cBhvr>
                                      <p:to>
                                        <p:strVal val="solid"/>
                                      </p:to>
                                    </p:set>
                                    <p:set>
                                      <p:cBhvr>
                                        <p:cTn id="86" dur="1000" fill="hold"/>
                                        <p:tgtEl>
                                          <p:spTgt spid="74"/>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2000" fill="hold"/>
                                        <p:tgtEl>
                                          <p:spTgt spid="89"/>
                                        </p:tgtEl>
                                        <p:attrNameLst>
                                          <p:attrName>fillcolor</p:attrName>
                                        </p:attrNameLst>
                                      </p:cBhvr>
                                      <p:to>
                                        <a:schemeClr val="accent1"/>
                                      </p:to>
                                    </p:animClr>
                                    <p:set>
                                      <p:cBhvr>
                                        <p:cTn id="91" dur="2000" fill="hold"/>
                                        <p:tgtEl>
                                          <p:spTgt spid="89"/>
                                        </p:tgtEl>
                                        <p:attrNameLst>
                                          <p:attrName>fill.type</p:attrName>
                                        </p:attrNameLst>
                                      </p:cBhvr>
                                      <p:to>
                                        <p:strVal val="solid"/>
                                      </p:to>
                                    </p:set>
                                    <p:set>
                                      <p:cBhvr>
                                        <p:cTn id="92" dur="2000" fill="hold"/>
                                        <p:tgtEl>
                                          <p:spTgt spid="89"/>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dissolve">
                                      <p:cBhvr>
                                        <p:cTn id="97" dur="500"/>
                                        <p:tgtEl>
                                          <p:spTgt spid="91"/>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90"/>
                                        </p:tgtEl>
                                        <p:attrNameLst>
                                          <p:attrName>style.visibility</p:attrName>
                                        </p:attrNameLst>
                                      </p:cBhvr>
                                      <p:to>
                                        <p:strVal val="visible"/>
                                      </p:to>
                                    </p:set>
                                    <p:animEffect transition="in" filter="dissolve">
                                      <p:cBhvr>
                                        <p:cTn id="10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6"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r>
              <a:rPr lang="en-US" altLang="zh-CN" dirty="0">
                <a:latin typeface="Times New Roman" panose="02020603050405020304" pitchFamily="18" charset="0"/>
                <a:cs typeface="Times New Roman" panose="02020603050405020304" pitchFamily="18" charset="0"/>
              </a:rPr>
              <a:t>review</a:t>
            </a:r>
            <a:endParaRPr lang="en-US" dirty="0">
              <a:latin typeface="Times New Roman" panose="02020603050405020304" pitchFamily="18" charset="0"/>
              <a:cs typeface="Times New Roman" panose="02020603050405020304" pitchFamily="18" charset="0"/>
            </a:endParaRPr>
          </a:p>
        </p:txBody>
      </p:sp>
      <p:pic>
        <p:nvPicPr>
          <p:cNvPr id="7" name="Picture 4" descr="Graph on document with pen"/>
          <p:cNvPicPr>
            <a:picLocks noChangeAspect="1"/>
          </p:cNvPicPr>
          <p:nvPr/>
        </p:nvPicPr>
        <p:blipFill rotWithShape="1">
          <a:blip r:embed="rId2"/>
          <a:srcRect l="20104" r="6381" b="-2"/>
          <a:stretch>
            <a:fillRect/>
          </a:stretch>
        </p:blipFill>
        <p:spPr>
          <a:xfrm>
            <a:off x="20" y="975"/>
            <a:ext cx="7552924" cy="6858000"/>
          </a:xfrm>
          <a:prstGeom prst="rect">
            <a:avLst/>
          </a:prstGeom>
        </p:spPr>
      </p:pic>
      <p:sp>
        <p:nvSpPr>
          <p:cNvPr id="3" name="Content Placeholder 2"/>
          <p:cNvSpPr>
            <a:spLocks noGrp="1"/>
          </p:cNvSpPr>
          <p:nvPr>
            <p:ph idx="1"/>
          </p:nvPr>
        </p:nvSpPr>
        <p:spPr>
          <a:xfrm>
            <a:off x="7865806" y="1940011"/>
            <a:ext cx="3706762" cy="4283808"/>
          </a:xfrm>
        </p:spPr>
        <p:txBody>
          <a:bodyPr>
            <a:normAutofit/>
          </a:bodyPr>
          <a:lstStyle/>
          <a:p>
            <a:pPr>
              <a:lnSpc>
                <a:spcPct val="200000"/>
              </a:lnSpc>
            </a:pPr>
            <a:r>
              <a:rPr lang="en-US" sz="2000" dirty="0">
                <a:latin typeface="Times New Roman" panose="02020603050405020304" pitchFamily="18" charset="0"/>
                <a:cs typeface="Times New Roman" panose="02020603050405020304" pitchFamily="18" charset="0"/>
              </a:rPr>
              <a:t>What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model?</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nSpc>
                <a:spcPct val="200000"/>
              </a:lnSpc>
            </a:pPr>
            <a:r>
              <a:rPr lang="en-US" altLang="zh-CN" sz="2000" dirty="0">
                <a:latin typeface="Times New Roman" panose="02020603050405020304" pitchFamily="18" charset="0"/>
                <a:cs typeface="Times New Roman" panose="02020603050405020304" pitchFamily="18" charset="0"/>
              </a:rPr>
              <a:t>What’s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linear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nSpc>
                <a:spcPct val="200000"/>
              </a:lnSpc>
            </a:pPr>
            <a:r>
              <a:rPr lang="en-US" altLang="zh-CN" sz="2000" dirty="0">
                <a:latin typeface="Times New Roman" panose="02020603050405020304" pitchFamily="18" charset="0"/>
                <a:cs typeface="Times New Roman" panose="02020603050405020304" pitchFamily="18" charset="0"/>
              </a:rPr>
              <a:t>What’s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logistic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nSpc>
                <a:spcPct val="200000"/>
              </a:lnSpc>
            </a:pPr>
            <a:r>
              <a:rPr lang="en-US" altLang="zh-CN" sz="2000" dirty="0">
                <a:latin typeface="Times New Roman" panose="02020603050405020304" pitchFamily="18" charset="0"/>
                <a:cs typeface="Times New Roman" panose="02020603050405020304" pitchFamily="18" charset="0"/>
              </a:rPr>
              <a:t>How</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implement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linear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logistic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scratch?</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lnSpc>
                <a:spcPct val="20000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303643" y="609600"/>
            <a:ext cx="6743767" cy="1905000"/>
          </a:xfrm>
        </p:spPr>
        <p:txBody>
          <a:bodyPr>
            <a:normAutofit/>
          </a:bodyPr>
          <a:lstStyle/>
          <a:p>
            <a:r>
              <a:rPr lang="en-US" sz="2800" dirty="0">
                <a:latin typeface="Times New Roman" panose="02020603050405020304" pitchFamily="18" charset="0"/>
                <a:cs typeface="Times New Roman" panose="02020603050405020304" pitchFamily="18" charset="0"/>
              </a:rPr>
              <a:t>F</a:t>
            </a:r>
            <a:r>
              <a:rPr lang="en-US" sz="2800" dirty="0">
                <a:latin typeface="Times New Roman" panose="02020603050405020304" pitchFamily="18" charset="0"/>
                <a:cs typeface="Times New Roman" panose="02020603050405020304" pitchFamily="18" charset="0"/>
              </a:rPr>
              <a:t>ea</a:t>
            </a:r>
            <a:r>
              <a:rPr lang="en-US" altLang="zh-CN" sz="2800" dirty="0" err="1">
                <a:latin typeface="Times New Roman" panose="02020603050405020304" pitchFamily="18" charset="0"/>
                <a:cs typeface="Times New Roman" panose="02020603050405020304" pitchFamily="18" charset="0"/>
              </a:rPr>
              <a:t>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scaling</a:t>
            </a:r>
            <a:r>
              <a:rPr lang="zh-CN" altLang="en-US"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10" name="Content Placeholder 2"/>
          <p:cNvSpPr>
            <a:spLocks noGrp="1"/>
          </p:cNvSpPr>
          <p:nvPr>
            <p:ph idx="1"/>
          </p:nvPr>
        </p:nvSpPr>
        <p:spPr>
          <a:xfrm>
            <a:off x="4303643" y="2147454"/>
            <a:ext cx="7046844" cy="3415749"/>
          </a:xfrm>
        </p:spPr>
        <p:txBody>
          <a:bodyPr>
            <a:normAutofit/>
          </a:bodyPr>
          <a:lstStyle/>
          <a:p>
            <a:r>
              <a:rPr lang="en-US" altLang="zh-CN" dirty="0">
                <a:latin typeface="Times New Roman" panose="02020603050405020304" pitchFamily="18" charset="0"/>
                <a:cs typeface="Times New Roman" panose="02020603050405020304" pitchFamily="18" charset="0"/>
              </a:rPr>
              <a:t>Training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split</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Normalization</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Standardized</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One</a:t>
            </a:r>
            <a:r>
              <a:rPr lang="en-US" altLang="zh-CN" dirty="0">
                <a:latin typeface="Times New Roman" panose="02020603050405020304" pitchFamily="18" charset="0"/>
                <a:cs typeface="Times New Roman" panose="02020603050405020304" pitchFamily="18" charset="0"/>
              </a:rPr>
              <a:t>-hot</a:t>
            </a:r>
            <a:endParaRPr lang="en-US" dirty="0">
              <a:latin typeface="Times New Roman" panose="02020603050405020304" pitchFamily="18" charset="0"/>
              <a:cs typeface="Times New Roman" panose="02020603050405020304" pitchFamily="18" charset="0"/>
            </a:endParaRPr>
          </a:p>
        </p:txBody>
      </p:sp>
      <p:pic>
        <p:nvPicPr>
          <p:cNvPr id="11" name="Picture 4" descr="Conference room table"/>
          <p:cNvPicPr>
            <a:picLocks noChangeAspect="1"/>
          </p:cNvPicPr>
          <p:nvPr/>
        </p:nvPicPr>
        <p:blipFill rotWithShape="1">
          <a:blip r:embed="rId1"/>
          <a:srcRect l="54718"/>
          <a:stretch>
            <a:fillRect/>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313" y="1500442"/>
            <a:ext cx="4065105" cy="3642851"/>
          </a:xfrm>
        </p:spPr>
        <p:txBody>
          <a:bodyPr vert="horz" lIns="91440" tIns="45720" rIns="91440" bIns="45720" rtlCol="0" anchor="ctr">
            <a:normAutofit/>
          </a:bodyPr>
          <a:lstStyle/>
          <a:p>
            <a:pPr algn="ct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楷体" panose="02010609060101010101" pitchFamily="49" charset="-122"/>
                <a:ea typeface="楷体" panose="02010609060101010101" pitchFamily="49" charset="-122"/>
              </a:rPr>
              <a:t>数值归一化和标准化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Normalization and standardized </a:t>
            </a:r>
            <a:endParaRPr 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2054" name="Picture 6" descr="feature_scaling"/>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bwMode="auto">
          <a:xfrm>
            <a:off x="636915" y="1718394"/>
            <a:ext cx="6915663" cy="342489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normAutofit/>
          </a:bodyPr>
          <a:lstStyle/>
          <a:p>
            <a:r>
              <a:rPr lang="en-US" altLang="zh-CN" sz="2800" dirty="0">
                <a:latin typeface="Times New Roman" panose="02020603050405020304" pitchFamily="18" charset="0"/>
                <a:cs typeface="Times New Roman" panose="02020603050405020304" pitchFamily="18" charset="0"/>
              </a:rPr>
              <a:t>Max-min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scalar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(normalize)</a:t>
            </a:r>
            <a:endParaRPr lang="en-US" sz="2800" dirty="0">
              <a:latin typeface="Times New Roman" panose="02020603050405020304" pitchFamily="18" charset="0"/>
              <a:cs typeface="Times New Roman" panose="02020603050405020304" pitchFamily="18" charset="0"/>
            </a:endParaRPr>
          </a:p>
        </p:txBody>
      </p:sp>
      <p:sp>
        <p:nvSpPr>
          <p:cNvPr id="8" name="Content Placeholder 2"/>
          <p:cNvSpPr>
            <a:spLocks noGrp="1"/>
          </p:cNvSpPr>
          <p:nvPr>
            <p:ph idx="1"/>
          </p:nvPr>
        </p:nvSpPr>
        <p:spPr>
          <a:xfrm>
            <a:off x="1141413" y="2666999"/>
            <a:ext cx="9905998" cy="3124201"/>
          </a:xfrm>
        </p:spPr>
        <p:txBody>
          <a:bodyPr/>
          <a:lstStyle/>
          <a:p>
            <a:endParaRPr lang="en-US" dirty="0"/>
          </a:p>
        </p:txBody>
      </p:sp>
      <p:pic>
        <p:nvPicPr>
          <p:cNvPr id="9" name="Picture 2" descr="Normalization Formula | Step By Step Guide with Calculation Exampl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6" y="2002266"/>
            <a:ext cx="8414984" cy="37889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ata Normalization - CyberH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0097" y="2002266"/>
            <a:ext cx="4361903" cy="3788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6096000" y="609599"/>
            <a:ext cx="5435760" cy="200977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a:latin typeface="Times New Roman" panose="02020603050405020304" pitchFamily="18" charset="0"/>
                <a:cs typeface="Times New Roman" panose="02020603050405020304" pitchFamily="18" charset="0"/>
              </a:rPr>
              <a:t>D</a:t>
            </a:r>
            <a:r>
              <a:rPr lang="en-US" sz="2800">
                <a:latin typeface="Times New Roman" panose="02020603050405020304" pitchFamily="18" charset="0"/>
                <a:cs typeface="Times New Roman" panose="02020603050405020304" pitchFamily="18" charset="0"/>
              </a:rPr>
              <a:t>ata</a:t>
            </a:r>
            <a:r>
              <a:rPr lang="zh-CN" altLang="en-US" sz="2800">
                <a:latin typeface="Times New Roman" panose="02020603050405020304" pitchFamily="18" charset="0"/>
                <a:cs typeface="Times New Roman" panose="02020603050405020304" pitchFamily="18" charset="0"/>
              </a:rPr>
              <a:t> </a:t>
            </a:r>
            <a:r>
              <a:rPr lang="en-US" altLang="zh-CN" sz="280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standardized</a:t>
            </a:r>
            <a:r>
              <a:rPr lang="zh-CN" altLang="en-US" sz="280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(normalize)</a:t>
            </a:r>
            <a:endParaRPr lang="en-US" sz="2800" dirty="0">
              <a:latin typeface="Times New Roman" panose="02020603050405020304" pitchFamily="18" charset="0"/>
              <a:cs typeface="Times New Roman" panose="02020603050405020304" pitchFamily="18" charset="0"/>
            </a:endParaRPr>
          </a:p>
        </p:txBody>
      </p:sp>
      <p:sp>
        <p:nvSpPr>
          <p:cNvPr id="9" name="Content Placeholder 2"/>
          <p:cNvSpPr>
            <a:spLocks noGrp="1"/>
          </p:cNvSpPr>
          <p:nvPr>
            <p:ph idx="1"/>
          </p:nvPr>
        </p:nvSpPr>
        <p:spPr>
          <a:xfrm>
            <a:off x="6096000" y="2774425"/>
            <a:ext cx="5435760" cy="3288445"/>
          </a:xfrm>
        </p:spPr>
        <p:txBody>
          <a:bodyPr>
            <a:normAutofit/>
          </a:bodyPr>
          <a:lstStyle/>
          <a:p>
            <a:endParaRPr lang="en-US"/>
          </a:p>
        </p:txBody>
      </p:sp>
      <p:pic>
        <p:nvPicPr>
          <p:cNvPr id="10" name="Picture 4" descr="Normalization vs Standardization — Quantitative analysis | by Shay Geller |  Towards Data Scienc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07739" y="808416"/>
            <a:ext cx="4765597" cy="1858582"/>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11" name="Picture 2" descr="Understanding Standard Normal Distribution | 365 Data Scienc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739" y="2947481"/>
            <a:ext cx="4765597" cy="235897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12" name="Picture 6" descr="Scaling vs Normalization"/>
          <p:cNvPicPr>
            <a:picLocks noChangeAspect="1" noChangeArrowheads="1"/>
          </p:cNvPicPr>
          <p:nvPr/>
        </p:nvPicPr>
        <p:blipFill rotWithShape="1">
          <a:blip r:embed="rId3">
            <a:extLst>
              <a:ext uri="{28A0092B-C50C-407E-A947-70E740481C1C}">
                <a14:useLocalDpi xmlns:a14="http://schemas.microsoft.com/office/drawing/2010/main" val="0"/>
              </a:ext>
            </a:extLst>
          </a:blip>
          <a:srcRect l="587" t="10226" r="-587" b="4815"/>
          <a:stretch>
            <a:fillRect/>
          </a:stretch>
        </p:blipFill>
        <p:spPr bwMode="auto">
          <a:xfrm>
            <a:off x="6095999" y="2786258"/>
            <a:ext cx="5435759" cy="3463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p:cNvPicPr>
            <a:picLocks noChangeAspect="1"/>
          </p:cNvPicPr>
          <p:nvPr/>
        </p:nvPicPr>
        <p:blipFill rotWithShape="1">
          <a:blip r:embed="rId1">
            <a:alphaModFix amt="35000"/>
          </a:blip>
          <a:srcRect b="13128"/>
          <a:stretch>
            <a:fillRect/>
          </a:stretch>
        </p:blipFill>
        <p:spPr>
          <a:xfrm>
            <a:off x="20" y="10"/>
            <a:ext cx="12191981" cy="6857990"/>
          </a:xfrm>
          <a:prstGeom prst="rect">
            <a:avLst/>
          </a:prstGeom>
        </p:spPr>
      </p:pic>
      <p:sp>
        <p:nvSpPr>
          <p:cNvPr id="19" name="Title 1"/>
          <p:cNvSpPr>
            <a:spLocks noGrp="1"/>
          </p:cNvSpPr>
          <p:nvPr>
            <p:ph type="title"/>
          </p:nvPr>
        </p:nvSpPr>
        <p:spPr>
          <a:xfrm>
            <a:off x="6476772" y="1144980"/>
            <a:ext cx="5063458" cy="1560716"/>
          </a:xfrm>
        </p:spPr>
        <p:txBody>
          <a:bodyPr>
            <a:normAutofit/>
          </a:bodyPr>
          <a:lstStyle/>
          <a:p>
            <a:r>
              <a:rPr lang="en-US" altLang="zh-CN" sz="2800" dirty="0">
                <a:solidFill>
                  <a:schemeClr val="tx1"/>
                </a:solidFill>
                <a:latin typeface="Times New Roman" panose="02020603050405020304" pitchFamily="18" charset="0"/>
                <a:cs typeface="Times New Roman" panose="02020603050405020304" pitchFamily="18" charset="0"/>
              </a:rPr>
              <a:t>The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problem</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from</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err="1">
                <a:solidFill>
                  <a:schemeClr val="tx1"/>
                </a:solidFill>
                <a:latin typeface="Times New Roman" panose="02020603050405020304" pitchFamily="18" charset="0"/>
                <a:cs typeface="Times New Roman" panose="02020603050405020304" pitchFamily="18" charset="0"/>
              </a:rPr>
              <a:t>homwwork</a:t>
            </a:r>
            <a:r>
              <a:rPr lang="en-US" altLang="zh-CN" sz="2800" dirty="0">
                <a:solidFill>
                  <a:schemeClr val="tx1"/>
                </a:solidFill>
                <a:latin typeface="Times New Roman" panose="02020603050405020304" pitchFamily="18" charset="0"/>
                <a:cs typeface="Times New Roman" panose="02020603050405020304" pitchFamily="18" charset="0"/>
              </a:rPr>
              <a:t>:</a:t>
            </a:r>
            <a:br>
              <a:rPr lang="en-US" altLang="zh-CN"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O</a:t>
            </a:r>
            <a:r>
              <a:rPr lang="en-US" sz="2800" dirty="0">
                <a:solidFill>
                  <a:schemeClr val="tx1"/>
                </a:solidFill>
                <a:latin typeface="Times New Roman" panose="02020603050405020304" pitchFamily="18" charset="0"/>
                <a:cs typeface="Times New Roman" panose="02020603050405020304" pitchFamily="18" charset="0"/>
              </a:rPr>
              <a:t>ne</a:t>
            </a:r>
            <a:r>
              <a:rPr lang="en-US" altLang="zh-CN" sz="2800" dirty="0">
                <a:solidFill>
                  <a:schemeClr val="tx1"/>
                </a:solidFill>
                <a:latin typeface="Times New Roman" panose="02020603050405020304" pitchFamily="18" charset="0"/>
                <a:cs typeface="Times New Roman" panose="02020603050405020304" pitchFamily="18" charset="0"/>
              </a:rPr>
              <a:t>-hot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coding</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20" name="Content Placeholder 2"/>
          <p:cNvSpPr>
            <a:spLocks noGrp="1"/>
          </p:cNvSpPr>
          <p:nvPr>
            <p:ph idx="1"/>
          </p:nvPr>
        </p:nvSpPr>
        <p:spPr>
          <a:xfrm>
            <a:off x="6476772" y="2978639"/>
            <a:ext cx="5063457" cy="2729196"/>
          </a:xfrm>
        </p:spPr>
        <p:txBody>
          <a:bodyPr>
            <a:normAutofit/>
          </a:bodyPr>
          <a:lstStyle/>
          <a:p>
            <a:pPr>
              <a:buClr>
                <a:srgbClr val="F89E0D"/>
              </a:buClr>
            </a:pPr>
            <a:r>
              <a:rPr lang="en-US"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ll</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are</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numbers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21" name="Picture 6"/>
          <p:cNvPicPr>
            <a:picLocks noChangeAspect="1"/>
          </p:cNvPicPr>
          <p:nvPr/>
        </p:nvPicPr>
        <p:blipFill rotWithShape="1">
          <a:blip r:embed="rId2"/>
          <a:srcRect l="8439" r="16205" b="-2"/>
          <a:stretch>
            <a:fillRect/>
          </a:stretch>
        </p:blipFill>
        <p:spPr>
          <a:xfrm>
            <a:off x="870090" y="-5"/>
            <a:ext cx="4572000" cy="3867912"/>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22" name="Picture 3"/>
          <p:cNvPicPr>
            <a:picLocks noChangeAspect="1"/>
          </p:cNvPicPr>
          <p:nvPr/>
        </p:nvPicPr>
        <p:blipFill rotWithShape="1">
          <a:blip r:embed="rId3"/>
          <a:srcRect t="677"/>
          <a:stretch>
            <a:fillRect/>
          </a:stretch>
        </p:blipFill>
        <p:spPr>
          <a:xfrm>
            <a:off x="870090" y="4405842"/>
            <a:ext cx="4572000" cy="245215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pic>
        <p:nvPicPr>
          <p:cNvPr id="23" name="Picture 5"/>
          <p:cNvPicPr>
            <a:picLocks noChangeAspect="1"/>
          </p:cNvPicPr>
          <p:nvPr/>
        </p:nvPicPr>
        <p:blipFill rotWithShape="1">
          <a:blip r:embed="rId4"/>
          <a:srcRect r="3351" b="-3"/>
          <a:stretch>
            <a:fillRect/>
          </a:stretch>
        </p:blipFill>
        <p:spPr>
          <a:xfrm>
            <a:off x="-51557" y="1929384"/>
            <a:ext cx="3657600" cy="2999232"/>
          </a:xfrm>
          <a:custGeom>
            <a:avLst/>
            <a:gdLst/>
            <a:ahLst/>
            <a:cxnLst/>
            <a:rect l="l" t="t" r="r" b="b"/>
            <a:pathLst>
              <a:path w="3657600" h="2999232">
                <a:moveTo>
                  <a:pt x="0" y="0"/>
                </a:moveTo>
                <a:lnTo>
                  <a:pt x="3490401" y="0"/>
                </a:lnTo>
                <a:cubicBezTo>
                  <a:pt x="3582743" y="0"/>
                  <a:pt x="3657600" y="59889"/>
                  <a:pt x="3657600" y="133766"/>
                </a:cubicBezTo>
                <a:lnTo>
                  <a:pt x="3657600" y="2865466"/>
                </a:lnTo>
                <a:cubicBezTo>
                  <a:pt x="3657600" y="2939343"/>
                  <a:pt x="3582743" y="2999232"/>
                  <a:pt x="3490401" y="2999232"/>
                </a:cubicBezTo>
                <a:lnTo>
                  <a:pt x="0" y="2999232"/>
                </a:ln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616717" y="409184"/>
            <a:ext cx="6393115" cy="1828800"/>
          </a:xfrm>
        </p:spPr>
        <p:txBody>
          <a:bodyPr>
            <a:normAutofit/>
          </a:bodyPr>
          <a:lstStyle/>
          <a:p>
            <a:r>
              <a:rPr lang="en-US" altLang="zh-CN" sz="2800" dirty="0">
                <a:latin typeface="Times New Roman" panose="02020603050405020304" pitchFamily="18" charset="0"/>
                <a:cs typeface="Times New Roman" panose="02020603050405020304" pitchFamily="18" charset="0"/>
              </a:rPr>
              <a:t>Categorical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&amp;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Numerical</a:t>
            </a:r>
            <a:endParaRPr lang="en-US" sz="2800" dirty="0">
              <a:latin typeface="Times New Roman" panose="02020603050405020304" pitchFamily="18" charset="0"/>
              <a:cs typeface="Times New Roman" panose="02020603050405020304" pitchFamily="18" charset="0"/>
            </a:endParaRPr>
          </a:p>
        </p:txBody>
      </p:sp>
      <p:sp>
        <p:nvSpPr>
          <p:cNvPr id="11" name="Content Placeholder 11"/>
          <p:cNvSpPr>
            <a:spLocks noGrp="1"/>
          </p:cNvSpPr>
          <p:nvPr>
            <p:ph idx="1"/>
          </p:nvPr>
        </p:nvSpPr>
        <p:spPr>
          <a:xfrm>
            <a:off x="4616717" y="2237984"/>
            <a:ext cx="6393116" cy="3978727"/>
          </a:xfrm>
        </p:spPr>
        <p:txBody>
          <a:bodyPr>
            <a:normAutofit/>
          </a:bodyPr>
          <a:lstStyle/>
          <a:p>
            <a:r>
              <a:rPr lang="en-US"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ha</a:t>
            </a:r>
            <a:r>
              <a:rPr lang="en-US" altLang="zh-CN" dirty="0">
                <a:latin typeface="Times New Roman" panose="02020603050405020304" pitchFamily="18" charset="0"/>
                <a:cs typeface="Times New Roman" panose="02020603050405020304" pitchFamily="18" charset="0"/>
              </a:rPr>
              <a:t>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different?</a:t>
            </a:r>
            <a:endParaRPr lang="en-US" dirty="0">
              <a:latin typeface="Times New Roman" panose="02020603050405020304" pitchFamily="18" charset="0"/>
              <a:cs typeface="Times New Roman" panose="02020603050405020304" pitchFamily="18" charset="0"/>
            </a:endParaRPr>
          </a:p>
        </p:txBody>
      </p:sp>
      <p:pic>
        <p:nvPicPr>
          <p:cNvPr id="13" name="Picture 3"/>
          <p:cNvPicPr>
            <a:picLocks noChangeAspect="1"/>
          </p:cNvPicPr>
          <p:nvPr/>
        </p:nvPicPr>
        <p:blipFill rotWithShape="1">
          <a:blip r:embed="rId1"/>
          <a:srcRect l="9562" r="6644" b="-3"/>
          <a:stretch>
            <a:fillRect/>
          </a:stretch>
        </p:blipFill>
        <p:spPr>
          <a:xfrm>
            <a:off x="1010936" y="572469"/>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14" name="Picture 4"/>
          <p:cNvPicPr>
            <a:picLocks noChangeAspect="1"/>
          </p:cNvPicPr>
          <p:nvPr/>
        </p:nvPicPr>
        <p:blipFill rotWithShape="1">
          <a:blip r:embed="rId2"/>
          <a:srcRect l="24077" r="13081" b="2"/>
          <a:stretch>
            <a:fillRect/>
          </a:stretch>
        </p:blipFill>
        <p:spPr>
          <a:xfrm>
            <a:off x="1007930" y="3429967"/>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p:cNvPicPr>
          <p:nvPr/>
        </p:nvPicPr>
        <p:blipFill rotWithShape="1">
          <a:blip r:embed="rId1"/>
          <a:srcRect l="14576" r="17399" b="-1"/>
          <a:stretch>
            <a:fillRect/>
          </a:stretch>
        </p:blipFill>
        <p:spPr>
          <a:xfrm>
            <a:off x="707739" y="2717975"/>
            <a:ext cx="4765597"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8" name="Picture 3"/>
          <p:cNvPicPr>
            <a:picLocks noChangeAspect="1"/>
          </p:cNvPicPr>
          <p:nvPr/>
        </p:nvPicPr>
        <p:blipFill rotWithShape="1">
          <a:blip r:embed="rId2"/>
          <a:srcRect t="11894"/>
          <a:stretch>
            <a:fillRect/>
          </a:stretch>
        </p:blipFill>
        <p:spPr>
          <a:xfrm>
            <a:off x="707739" y="609600"/>
            <a:ext cx="4765597"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Content Placeholder 2"/>
          <p:cNvSpPr>
            <a:spLocks noGrp="1"/>
          </p:cNvSpPr>
          <p:nvPr>
            <p:ph idx="1"/>
          </p:nvPr>
        </p:nvSpPr>
        <p:spPr>
          <a:xfrm>
            <a:off x="6096000" y="1427538"/>
            <a:ext cx="5435760" cy="3288445"/>
          </a:xfrm>
        </p:spPr>
        <p:txBody>
          <a:bodyPr>
            <a:noAutofit/>
          </a:bodyPr>
          <a:lstStyle/>
          <a:p>
            <a:pPr>
              <a:lnSpc>
                <a:spcPct val="90000"/>
              </a:lnSpc>
            </a:pPr>
            <a:r>
              <a:rPr lang="en-US" altLang="zh-CN" dirty="0">
                <a:latin typeface="Times New Roman" panose="02020603050405020304" pitchFamily="18" charset="0"/>
                <a:cs typeface="Times New Roman" panose="02020603050405020304" pitchFamily="18" charset="0"/>
              </a:rPr>
              <a:t>Categorical</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compared</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sorted</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just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lvl="1" indent="0">
              <a:lnSpc>
                <a:spcPct val="90000"/>
              </a:lnSpc>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representation</a:t>
            </a:r>
            <a:endParaRPr lang="en-US" altLang="zh-CN" sz="2000" dirty="0">
              <a:latin typeface="Times New Roman" panose="02020603050405020304" pitchFamily="18" charset="0"/>
              <a:cs typeface="Times New Roman" panose="02020603050405020304" pitchFamily="18" charset="0"/>
            </a:endParaRPr>
          </a:p>
          <a:p>
            <a:pPr marL="457200" lvl="1" indent="0">
              <a:lnSpc>
                <a:spcPct val="90000"/>
              </a:lnSpc>
              <a:buNone/>
            </a:pPr>
            <a:endParaRPr lang="en-US" sz="2000" dirty="0">
              <a:latin typeface="Times New Roman" panose="02020603050405020304" pitchFamily="18" charset="0"/>
              <a:cs typeface="Times New Roman" panose="02020603050405020304" pitchFamily="18" charset="0"/>
            </a:endParaRPr>
          </a:p>
          <a:p>
            <a:pPr>
              <a:lnSpc>
                <a:spcPct val="90000"/>
              </a:lnSpc>
            </a:pPr>
            <a:r>
              <a:rPr lang="en-US" altLang="zh-CN" dirty="0">
                <a:latin typeface="Times New Roman" panose="02020603050405020304" pitchFamily="18" charset="0"/>
                <a:cs typeface="Times New Roman" panose="02020603050405020304" pitchFamily="18" charset="0"/>
              </a:rPr>
              <a:t>Numerical</a:t>
            </a:r>
            <a:endParaRPr lang="en-US" altLang="zh-CN"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compared</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sorted</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attribute</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W</a:t>
            </a:r>
            <a:r>
              <a:rPr lang="en-US" altLang="zh-CN"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hy it counts?</a:t>
            </a:r>
            <a:endParaRPr lang="en-US"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9" name="Content Placeholder 3"/>
          <p:cNvPicPr>
            <a:picLocks noGrp="1" noChangeAspect="1"/>
          </p:cNvPicPr>
          <p:nvPr>
            <p:ph idx="1"/>
          </p:nvPr>
        </p:nvPicPr>
        <p:blipFill>
          <a:blip r:embed="rId1"/>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19179" y="669837"/>
            <a:ext cx="9905998" cy="1905000"/>
          </a:xfrm>
        </p:spPr>
        <p:txBody>
          <a:bodyPr>
            <a:normAutofit/>
          </a:bodyPr>
          <a:lstStyle/>
          <a:p>
            <a:r>
              <a:rPr lang="en-US" altLang="zh-CN" sz="2800" dirty="0">
                <a:solidFill>
                  <a:schemeClr val="tx2">
                    <a:lumMod val="90000"/>
                  </a:schemeClr>
                </a:solidFill>
                <a:latin typeface="Times New Roman" panose="02020603050405020304" pitchFamily="18" charset="0"/>
                <a:cs typeface="Times New Roman" panose="02020603050405020304" pitchFamily="18" charset="0"/>
              </a:rPr>
              <a:t>One-Hot</a:t>
            </a:r>
            <a:r>
              <a:rPr lang="zh-CN" altLang="en-US" sz="2800" dirty="0">
                <a:solidFill>
                  <a:schemeClr val="tx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tx2">
                    <a:lumMod val="90000"/>
                  </a:schemeClr>
                </a:solidFill>
                <a:latin typeface="Times New Roman" panose="02020603050405020304" pitchFamily="18" charset="0"/>
                <a:cs typeface="Times New Roman" panose="02020603050405020304" pitchFamily="18" charset="0"/>
              </a:rPr>
              <a:t>and</a:t>
            </a:r>
            <a:r>
              <a:rPr lang="zh-CN" altLang="en-US" sz="2800" dirty="0">
                <a:solidFill>
                  <a:schemeClr val="tx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tx2">
                    <a:lumMod val="90000"/>
                  </a:schemeClr>
                </a:solidFill>
                <a:latin typeface="Times New Roman" panose="02020603050405020304" pitchFamily="18" charset="0"/>
                <a:cs typeface="Times New Roman" panose="02020603050405020304" pitchFamily="18" charset="0"/>
              </a:rPr>
              <a:t>Embedding</a:t>
            </a:r>
            <a:endParaRPr lang="en-US" sz="2800" dirty="0">
              <a:solidFill>
                <a:schemeClr val="tx2">
                  <a:lumMod val="90000"/>
                </a:schemeClr>
              </a:solidFill>
              <a:latin typeface="Times New Roman" panose="02020603050405020304" pitchFamily="18" charset="0"/>
              <a:cs typeface="Times New Roman" panose="02020603050405020304" pitchFamily="18" charset="0"/>
            </a:endParaRPr>
          </a:p>
        </p:txBody>
      </p:sp>
      <p:pic>
        <p:nvPicPr>
          <p:cNvPr id="9" name="Picture 3"/>
          <p:cNvPicPr>
            <a:picLocks noChangeAspect="1"/>
          </p:cNvPicPr>
          <p:nvPr/>
        </p:nvPicPr>
        <p:blipFill>
          <a:blip r:embed="rId1"/>
          <a:stretch>
            <a:fillRect/>
          </a:stretch>
        </p:blipFill>
        <p:spPr>
          <a:xfrm>
            <a:off x="746271" y="2482675"/>
            <a:ext cx="5136448" cy="2865437"/>
          </a:xfrm>
          <a:prstGeom prst="rect">
            <a:avLst/>
          </a:prstGeom>
        </p:spPr>
      </p:pic>
      <p:pic>
        <p:nvPicPr>
          <p:cNvPr id="10" name="Picture 5"/>
          <p:cNvPicPr>
            <a:picLocks noChangeAspect="1"/>
          </p:cNvPicPr>
          <p:nvPr/>
        </p:nvPicPr>
        <p:blipFill>
          <a:blip r:embed="rId2"/>
          <a:stretch>
            <a:fillRect/>
          </a:stretch>
        </p:blipFill>
        <p:spPr>
          <a:xfrm>
            <a:off x="5983871" y="2482675"/>
            <a:ext cx="5094111" cy="286543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303643" y="609600"/>
            <a:ext cx="6743767" cy="1905000"/>
          </a:xfrm>
        </p:spPr>
        <p:txBody>
          <a:bodyPr>
            <a:normAutofit/>
          </a:bodyPr>
          <a:lstStyle/>
          <a:p>
            <a:r>
              <a:rPr lang="en-US" sz="2800" dirty="0">
                <a:latin typeface="Times New Roman" panose="02020603050405020304" pitchFamily="18" charset="0"/>
                <a:cs typeface="Times New Roman" panose="02020603050405020304" pitchFamily="18" charset="0"/>
              </a:rPr>
              <a:t>P</a:t>
            </a:r>
            <a:r>
              <a:rPr lang="en-US" sz="2800" dirty="0">
                <a:latin typeface="Times New Roman" panose="02020603050405020304" pitchFamily="18" charset="0"/>
                <a:cs typeface="Times New Roman" panose="02020603050405020304" pitchFamily="18" charset="0"/>
              </a:rPr>
              <a:t>ro</a:t>
            </a:r>
            <a:r>
              <a:rPr lang="en-US" altLang="zh-CN" sz="2800" dirty="0" err="1">
                <a:latin typeface="Times New Roman" panose="02020603050405020304" pitchFamily="18" charset="0"/>
                <a:cs typeface="Times New Roman" panose="02020603050405020304" pitchFamily="18" charset="0"/>
              </a:rPr>
              <a:t>gramminig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04-01</a:t>
            </a:r>
            <a:endParaRPr lang="en-US" sz="2800" dirty="0">
              <a:latin typeface="Times New Roman" panose="02020603050405020304" pitchFamily="18" charset="0"/>
              <a:cs typeface="Times New Roman" panose="02020603050405020304" pitchFamily="18" charset="0"/>
            </a:endParaRPr>
          </a:p>
        </p:txBody>
      </p:sp>
      <p:sp>
        <p:nvSpPr>
          <p:cNvPr id="10" name="Content Placeholder 2"/>
          <p:cNvSpPr>
            <a:spLocks noGrp="1"/>
          </p:cNvSpPr>
          <p:nvPr>
            <p:ph idx="1"/>
          </p:nvPr>
        </p:nvSpPr>
        <p:spPr>
          <a:xfrm>
            <a:off x="4303643" y="2666999"/>
            <a:ext cx="7046844" cy="3415749"/>
          </a:xfrm>
        </p:spPr>
        <p:txBody>
          <a:bodyPr>
            <a:normAutofit/>
          </a:bodyPr>
          <a:lstStyle/>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one-hot</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normalization</a:t>
            </a:r>
            <a:endParaRPr lang="en-US" dirty="0">
              <a:latin typeface="Times New Roman" panose="02020603050405020304" pitchFamily="18" charset="0"/>
              <a:cs typeface="Times New Roman" panose="02020603050405020304" pitchFamily="18" charset="0"/>
            </a:endParaRPr>
          </a:p>
        </p:txBody>
      </p:sp>
      <p:pic>
        <p:nvPicPr>
          <p:cNvPr id="11" name="Picture 4" descr="Exclamation mark on a yellow background"/>
          <p:cNvPicPr>
            <a:picLocks noChangeAspect="1"/>
          </p:cNvPicPr>
          <p:nvPr/>
        </p:nvPicPr>
        <p:blipFill rotWithShape="1">
          <a:blip r:embed="rId1"/>
          <a:srcRect l="37075" r="24872"/>
          <a:stretch>
            <a:fillRect/>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9" name="Rectangle 13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0" name="Content Placeholder 8199"/>
          <p:cNvSpPr>
            <a:spLocks noGrp="1"/>
          </p:cNvSpPr>
          <p:nvPr>
            <p:ph idx="1"/>
          </p:nvPr>
        </p:nvSpPr>
        <p:spPr>
          <a:xfrm>
            <a:off x="1141413" y="4597888"/>
            <a:ext cx="7281370" cy="1485165"/>
          </a:xfrm>
        </p:spPr>
        <p:txBody>
          <a:bodyPr anchor="t">
            <a:normAutofit/>
          </a:bodyPr>
          <a:lstStyle/>
          <a:p>
            <a:r>
              <a:rPr lang="en-US" sz="2000" dirty="0" err="1">
                <a:latin typeface="Times New Roman" panose="02020603050405020304" pitchFamily="18" charset="0"/>
                <a:cs typeface="Times New Roman" panose="02020603050405020304" pitchFamily="18" charset="0"/>
              </a:rPr>
              <a:t>Lo</a:t>
            </a:r>
            <a:r>
              <a:rPr lang="en-US" altLang="zh-CN" sz="2000" dirty="0" err="1">
                <a:latin typeface="Times New Roman" panose="02020603050405020304" pitchFamily="18" charset="0"/>
                <a:cs typeface="Times New Roman" panose="02020603050405020304" pitchFamily="18" charset="0"/>
              </a:rPr>
              <a:t>gstic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Cro</a:t>
            </a:r>
            <a:r>
              <a:rPr lang="en-US" altLang="zh-CN" sz="2000" dirty="0">
                <a:latin typeface="Times New Roman" panose="02020603050405020304" pitchFamily="18" charset="0"/>
                <a:cs typeface="Times New Roman" panose="02020603050405020304" pitchFamily="18" charset="0"/>
              </a:rPr>
              <a:t>ss-entropy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categorical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classification</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1026" name="Picture 2" descr="Understand Cross Entropy Loss in Minutes | by Uniqtech | Data Science  Bootcamp | 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00032" y="773773"/>
            <a:ext cx="5920216" cy="3278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orch Lecture 09: Softmax Classifier - YouTube"/>
          <p:cNvPicPr>
            <a:picLocks noChangeAspect="1" noChangeArrowheads="1"/>
          </p:cNvPicPr>
          <p:nvPr/>
        </p:nvPicPr>
        <p:blipFill rotWithShape="1">
          <a:blip r:embed="rId2">
            <a:extLst>
              <a:ext uri="{28A0092B-C50C-407E-A947-70E740481C1C}">
                <a14:useLocalDpi xmlns:a14="http://schemas.microsoft.com/office/drawing/2010/main" val="0"/>
              </a:ext>
            </a:extLst>
          </a:blip>
          <a:srcRect l="3450" r="2254"/>
          <a:stretch>
            <a:fillRect/>
          </a:stretch>
        </p:blipFill>
        <p:spPr bwMode="auto">
          <a:xfrm>
            <a:off x="241721" y="774947"/>
            <a:ext cx="5416590" cy="32778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200">
                                            <p:txEl>
                                              <p:pRg st="2" end="2"/>
                                            </p:txEl>
                                          </p:spTgt>
                                        </p:tgtEl>
                                        <p:attrNameLst>
                                          <p:attrName>style.color</p:attrName>
                                        </p:attrNameLst>
                                      </p:cBhvr>
                                      <p:to>
                                        <a:srgbClr val="FF26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dissolv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dissolv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anner Are You Ready Illustration Royalty Free Cliparts, Vectors, And Stock  Illustration. Image 93168842."/>
          <p:cNvPicPr>
            <a:picLocks noChangeAspect="1" noChangeArrowheads="1"/>
          </p:cNvPicPr>
          <p:nvPr/>
        </p:nvPicPr>
        <p:blipFill rotWithShape="1">
          <a:blip r:embed="rId1">
            <a:extLst>
              <a:ext uri="{28A0092B-C50C-407E-A947-70E740481C1C}">
                <a14:useLocalDpi xmlns:a14="http://schemas.microsoft.com/office/drawing/2010/main" val="0"/>
              </a:ext>
            </a:extLst>
          </a:blip>
          <a:srcRect l="22779" r="33081" b="1"/>
          <a:stretch>
            <a:fillRect/>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4229501" y="850555"/>
            <a:ext cx="7754681" cy="4747056"/>
          </a:xfrm>
        </p:spPr>
        <p:txBody>
          <a:bodyPr>
            <a:normAutofit/>
          </a:bodyPr>
          <a:lstStyle/>
          <a:p>
            <a:r>
              <a:rPr lang="en-US" sz="2800" dirty="0">
                <a:latin typeface="Times New Roman" panose="02020603050405020304" pitchFamily="18" charset="0"/>
                <a:cs typeface="Times New Roman" panose="02020603050405020304" pitchFamily="18" charset="0"/>
              </a:rPr>
              <a:t>NOW</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read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for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whole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classification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task</a:t>
            </a:r>
            <a:r>
              <a:rPr lang="zh-CN" altLang="en-US"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endParaRPr lang="en-US" sz="3600" dirty="0"/>
          </a:p>
          <a:p>
            <a:r>
              <a:rPr lang="en-US" sz="2800" dirty="0" err="1">
                <a:latin typeface="楷体" panose="02010609060101010101" pitchFamily="49" charset="-122"/>
                <a:ea typeface="楷体" panose="02010609060101010101" pitchFamily="49" charset="-122"/>
              </a:rPr>
              <a:t>现在我们已经做好准备解决完整的分类问题了</a:t>
            </a:r>
            <a:endParaRPr lang="en-US" sz="2800" dirty="0">
              <a:latin typeface="楷体" panose="02010609060101010101" pitchFamily="49" charset="-122"/>
              <a:ea typeface="楷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141413" y="609600"/>
            <a:ext cx="9905998" cy="1905000"/>
          </a:xfrm>
        </p:spPr>
        <p:txBody>
          <a:bodyPr>
            <a:normAutofit/>
          </a:bodyPr>
          <a:lstStyle/>
          <a:p>
            <a:r>
              <a:rPr lang="en-US" sz="2800" dirty="0">
                <a:latin typeface="Times New Roman" panose="02020603050405020304" pitchFamily="18" charset="0"/>
                <a:cs typeface="Times New Roman" panose="02020603050405020304" pitchFamily="18" charset="0"/>
              </a:rPr>
              <a:t>Pro</a:t>
            </a:r>
            <a:r>
              <a:rPr lang="en-US" altLang="zh-CN" sz="2800" dirty="0">
                <a:latin typeface="Times New Roman" panose="02020603050405020304" pitchFamily="18" charset="0"/>
                <a:cs typeface="Times New Roman" panose="02020603050405020304" pitchFamily="18" charset="0"/>
              </a:rPr>
              <a:t>gramming-04-02</a:t>
            </a:r>
            <a:br>
              <a:rPr lang="en-US" altLang="zh-CN"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L</a:t>
            </a:r>
            <a:r>
              <a:rPr lang="en-US" sz="2800" dirty="0">
                <a:latin typeface="Times New Roman" panose="02020603050405020304" pitchFamily="18" charset="0"/>
                <a:cs typeface="Times New Roman" panose="02020603050405020304" pitchFamily="18" charset="0"/>
              </a:rPr>
              <a:t>inear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regression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principle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method</a:t>
            </a:r>
            <a:r>
              <a:rPr lang="zh-CN" altLang="en-US"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11" name="Content Placeholder 2"/>
          <p:cNvSpPr>
            <a:spLocks noGrp="1"/>
          </p:cNvSpPr>
          <p:nvPr>
            <p:ph idx="1"/>
          </p:nvPr>
        </p:nvSpPr>
        <p:spPr>
          <a:xfrm>
            <a:off x="1141413" y="2666999"/>
            <a:ext cx="9905998" cy="3124201"/>
          </a:xfrm>
        </p:spPr>
        <p:txBody>
          <a:bodyPr/>
          <a:lstStyle/>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implement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solve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house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price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problem</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scikit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Programming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04-</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02</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Binary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classification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problem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altLang="zh-CN" sz="2000" dirty="0">
                <a:latin typeface="Times New Roman" panose="02020603050405020304" pitchFamily="18" charset="0"/>
                <a:cs typeface="Times New Roman" panose="02020603050405020304" pitchFamily="18" charset="0"/>
              </a:rPr>
              <a:t>Scikit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solve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binary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digital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classification</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metrics</a:t>
            </a:r>
            <a:endParaRPr lang="en-US" sz="2000" dirty="0">
              <a:latin typeface="Times New Roman" panose="02020603050405020304" pitchFamily="18" charset="0"/>
              <a:cs typeface="Times New Roman" panose="02020603050405020304" pitchFamily="18" charset="0"/>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4835" y="3575049"/>
            <a:ext cx="2768600" cy="130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ounded Rectangle 3"/>
              <p:cNvSpPr/>
              <p:nvPr/>
            </p:nvSpPr>
            <p:spPr>
              <a:xfrm>
                <a:off x="877330" y="914400"/>
                <a:ext cx="667265" cy="524638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sz="3600" b="0" i="1" smtClean="0">
                              <a:latin typeface="Cambria Math" panose="02040503050406030204" pitchFamily="18" charset="0"/>
                            </a:rPr>
                          </m:ctrlPr>
                        </m:accPr>
                        <m:e>
                          <m:r>
                            <a:rPr lang="en-US" altLang="zh-CN" sz="3600" b="0" i="1" smtClean="0">
                              <a:latin typeface="Cambria Math" panose="02040503050406030204" pitchFamily="18" charset="0"/>
                            </a:rPr>
                            <m:t>𝑥</m:t>
                          </m:r>
                        </m:e>
                      </m:acc>
                    </m:oMath>
                  </m:oMathPara>
                </a14:m>
                <a:endParaRPr lang="en-US" sz="4800" dirty="0">
                  <a:latin typeface="Times New Roman" panose="02020603050405020304" pitchFamily="18" charset="0"/>
                  <a:cs typeface="Times New Roman" panose="02020603050405020304" pitchFamily="18" charset="0"/>
                </a:endParaRPr>
              </a:p>
            </p:txBody>
          </p:sp>
        </mc:Choice>
        <mc:Fallback>
          <p:sp>
            <p:nvSpPr>
              <p:cNvPr id="4" name="Rounded Rectangle 3"/>
              <p:cNvSpPr>
                <a:spLocks noRot="1" noChangeAspect="1" noMove="1" noResize="1" noEditPoints="1" noAdjustHandles="1" noChangeArrowheads="1" noChangeShapeType="1" noTextEdit="1"/>
              </p:cNvSpPr>
              <p:nvPr/>
            </p:nvSpPr>
            <p:spPr>
              <a:xfrm>
                <a:off x="877330" y="914400"/>
                <a:ext cx="667265" cy="5246387"/>
              </a:xfrm>
              <a:prstGeom prst="roundRect">
                <a:avLst/>
              </a:prstGeom>
              <a:blipFill rotWithShape="1">
                <a:blip r:embed="rId1"/>
                <a:stretch>
                  <a:fillRect l="-1487" t="-182" r="-1386" b="-18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Rounded Rectangle 4"/>
              <p:cNvSpPr/>
              <p:nvPr/>
            </p:nvSpPr>
            <p:spPr>
              <a:xfrm>
                <a:off x="3540208" y="914395"/>
                <a:ext cx="959709" cy="52463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oMath>
                  </m:oMathPara>
                </a14:m>
                <a:endParaRPr lang="en-US" altLang="zh-CN" sz="2000" b="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2.4</a:t>
                </a:r>
                <a:endParaRPr lang="en-US" altLang="zh-CN" sz="200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-0.8</a:t>
                </a:r>
                <a:endParaRPr lang="en-US" sz="2000" dirty="0">
                  <a:latin typeface="Times New Roman" panose="02020603050405020304" pitchFamily="18" charset="0"/>
                  <a:cs typeface="Times New Roman" panose="02020603050405020304" pitchFamily="18" charset="0"/>
                </a:endParaRPr>
              </a:p>
            </p:txBody>
          </p:sp>
        </mc:Choice>
        <mc:Fallback>
          <p:sp>
            <p:nvSpPr>
              <p:cNvPr id="5" name="Rounded Rectangle 4"/>
              <p:cNvSpPr>
                <a:spLocks noRot="1" noChangeAspect="1" noMove="1" noResize="1" noEditPoints="1" noAdjustHandles="1" noChangeArrowheads="1" noChangeShapeType="1" noTextEdit="1"/>
              </p:cNvSpPr>
              <p:nvPr/>
            </p:nvSpPr>
            <p:spPr>
              <a:xfrm>
                <a:off x="3540208" y="914395"/>
                <a:ext cx="959709" cy="5246387"/>
              </a:xfrm>
              <a:prstGeom prst="roundRect">
                <a:avLst/>
              </a:prstGeom>
              <a:blipFill rotWithShape="1">
                <a:blip r:embed="rId2"/>
                <a:stretch>
                  <a:fillRect l="-1001" t="-194" r="-960" b="-18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Rounded Rectangle 8"/>
              <p:cNvSpPr/>
              <p:nvPr/>
            </p:nvSpPr>
            <p:spPr>
              <a:xfrm>
                <a:off x="6210300" y="914395"/>
                <a:ext cx="959709" cy="524638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24</m:t>
                      </m:r>
                    </m:oMath>
                  </m:oMathPara>
                </a14:m>
                <a:endParaRPr lang="en-US" altLang="zh-CN" sz="2000" b="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0.72</a:t>
                </a:r>
                <a:endParaRPr lang="en-US" altLang="zh-CN" sz="200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0.023</a:t>
                </a:r>
                <a:endParaRPr lang="en-US" sz="2000" dirty="0">
                  <a:latin typeface="Times New Roman" panose="02020603050405020304" pitchFamily="18" charset="0"/>
                  <a:cs typeface="Times New Roman" panose="02020603050405020304" pitchFamily="18" charset="0"/>
                </a:endParaRPr>
              </a:p>
            </p:txBody>
          </p:sp>
        </mc:Choice>
        <mc:Fallback>
          <p:sp>
            <p:nvSpPr>
              <p:cNvPr id="9" name="Rounded Rectangle 8"/>
              <p:cNvSpPr>
                <a:spLocks noRot="1" noChangeAspect="1" noMove="1" noResize="1" noEditPoints="1" noAdjustHandles="1" noChangeArrowheads="1" noChangeShapeType="1" noTextEdit="1"/>
              </p:cNvSpPr>
              <p:nvPr/>
            </p:nvSpPr>
            <p:spPr>
              <a:xfrm>
                <a:off x="6210300" y="914395"/>
                <a:ext cx="959709" cy="5246387"/>
              </a:xfrm>
              <a:prstGeom prst="roundRect">
                <a:avLst/>
              </a:prstGeom>
              <a:blipFill rotWithShape="1">
                <a:blip r:embed="rId3"/>
                <a:stretch>
                  <a:fillRect l="-992" t="-194" r="-969" b="-18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Rounded Rectangle 9"/>
              <p:cNvSpPr/>
              <p:nvPr/>
            </p:nvSpPr>
            <p:spPr>
              <a:xfrm>
                <a:off x="9004984" y="914396"/>
                <a:ext cx="959709" cy="524638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0</m:t>
                      </m:r>
                    </m:oMath>
                  </m:oMathPara>
                </a14:m>
                <a:endParaRPr lang="en-US" altLang="zh-CN" sz="2000" b="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1</a:t>
                </a:r>
                <a:endParaRPr lang="en-US" altLang="zh-CN" sz="2000" dirty="0">
                  <a:latin typeface="Times New Roman" panose="02020603050405020304" pitchFamily="18" charset="0"/>
                  <a:cs typeface="Times New Roman" panose="02020603050405020304" pitchFamily="18" charset="0"/>
                </a:endParaRPr>
              </a:p>
              <a:p>
                <a:pPr algn="ctr">
                  <a:lnSpc>
                    <a:spcPct val="250000"/>
                  </a:lnSpc>
                </a:pPr>
                <a:endParaRPr lang="en-US" sz="2000" dirty="0">
                  <a:latin typeface="Times New Roman" panose="02020603050405020304" pitchFamily="18" charset="0"/>
                  <a:cs typeface="Times New Roman" panose="02020603050405020304" pitchFamily="18" charset="0"/>
                </a:endParaRPr>
              </a:p>
              <a:p>
                <a:pPr algn="ctr">
                  <a:lnSpc>
                    <a:spcPct val="250000"/>
                  </a:lnSpc>
                </a:pPr>
                <a:r>
                  <a:rPr lang="en-US" altLang="zh-CN" sz="2000" dirty="0">
                    <a:latin typeface="Times New Roman" panose="02020603050405020304" pitchFamily="18" charset="0"/>
                    <a:cs typeface="Times New Roman" panose="02020603050405020304" pitchFamily="18" charset="0"/>
                  </a:rPr>
                  <a:t>0</a:t>
                </a:r>
                <a:endParaRPr lang="en-US" sz="2000" dirty="0">
                  <a:latin typeface="Times New Roman" panose="02020603050405020304" pitchFamily="18" charset="0"/>
                  <a:cs typeface="Times New Roman" panose="02020603050405020304" pitchFamily="18" charset="0"/>
                </a:endParaRPr>
              </a:p>
            </p:txBody>
          </p:sp>
        </mc:Choice>
        <mc:Fallback>
          <p:sp>
            <p:nvSpPr>
              <p:cNvPr id="10" name="Rounded Rectangle 9"/>
              <p:cNvSpPr>
                <a:spLocks noRot="1" noChangeAspect="1" noMove="1" noResize="1" noEditPoints="1" noAdjustHandles="1" noChangeArrowheads="1" noChangeShapeType="1" noTextEdit="1"/>
              </p:cNvSpPr>
              <p:nvPr/>
            </p:nvSpPr>
            <p:spPr>
              <a:xfrm>
                <a:off x="9004984" y="914396"/>
                <a:ext cx="959709" cy="5246387"/>
              </a:xfrm>
              <a:prstGeom prst="roundRect">
                <a:avLst/>
              </a:prstGeom>
              <a:blipFill rotWithShape="1">
                <a:blip r:embed="rId4"/>
                <a:stretch>
                  <a:fillRect l="-998" t="-194" r="-964" b="-18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1" name="Striped Right Arrow 10"/>
          <p:cNvSpPr/>
          <p:nvPr/>
        </p:nvSpPr>
        <p:spPr>
          <a:xfrm>
            <a:off x="1977594" y="3143949"/>
            <a:ext cx="1445741" cy="96027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TextBox 11"/>
          <p:cNvSpPr txBox="1"/>
          <p:nvPr/>
        </p:nvSpPr>
        <p:spPr>
          <a:xfrm>
            <a:off x="2016203" y="2581482"/>
            <a:ext cx="1209936" cy="400110"/>
          </a:xfrm>
          <a:prstGeom prst="rect">
            <a:avLst/>
          </a:prstGeom>
          <a:solidFill>
            <a:srgbClr val="FFC000"/>
          </a:solid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F</a:t>
            </a:r>
            <a:r>
              <a:rPr lang="en-US" altLang="zh-CN" sz="2000" dirty="0">
                <a:latin typeface="Times New Roman" panose="02020603050405020304" pitchFamily="18" charset="0"/>
                <a:cs typeface="Times New Roman" panose="02020603050405020304" pitchFamily="18" charset="0"/>
              </a:rPr>
              <a:t>(x)</a:t>
            </a:r>
            <a:endParaRPr lang="en-US" sz="20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2017753" y="4305823"/>
            <a:ext cx="1209936" cy="400110"/>
          </a:xfrm>
          <a:prstGeom prst="rect">
            <a:avLst/>
          </a:prstGeom>
          <a:solidFill>
            <a:srgbClr val="FFC000"/>
          </a:solid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wx</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p:txBody>
      </p:sp>
      <p:sp>
        <p:nvSpPr>
          <p:cNvPr id="14" name="Striped Right Arrow 13"/>
          <p:cNvSpPr/>
          <p:nvPr/>
        </p:nvSpPr>
        <p:spPr>
          <a:xfrm>
            <a:off x="4632238" y="3150974"/>
            <a:ext cx="1445741" cy="96027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5"/>
          <a:stretch>
            <a:fillRect/>
          </a:stretch>
        </p:blipFill>
        <p:spPr>
          <a:xfrm>
            <a:off x="4632238" y="4305823"/>
            <a:ext cx="1372222" cy="671717"/>
          </a:xfrm>
          <a:prstGeom prst="rect">
            <a:avLst/>
          </a:prstGeom>
        </p:spPr>
      </p:pic>
      <p:sp>
        <p:nvSpPr>
          <p:cNvPr id="17" name="Left-Right Arrow 16"/>
          <p:cNvSpPr/>
          <p:nvPr/>
        </p:nvSpPr>
        <p:spPr>
          <a:xfrm>
            <a:off x="7434651" y="3150974"/>
            <a:ext cx="1445741" cy="9602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TextBox 17"/>
          <p:cNvSpPr txBox="1"/>
          <p:nvPr/>
        </p:nvSpPr>
        <p:spPr>
          <a:xfrm>
            <a:off x="7554443" y="2125399"/>
            <a:ext cx="1218215" cy="707886"/>
          </a:xfrm>
          <a:prstGeom prst="rect">
            <a:avLst/>
          </a:prstGeom>
          <a:solidFill>
            <a:srgbClr val="FFC000"/>
          </a:solid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cross-entropy</a:t>
            </a:r>
            <a:endParaRPr lang="en-US" sz="2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8810569" y="6241646"/>
            <a:ext cx="1370323" cy="400110"/>
          </a:xfrm>
          <a:prstGeom prst="rect">
            <a:avLst/>
          </a:prstGeom>
          <a:solidFill>
            <a:srgbClr val="FFC000"/>
          </a:solid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Y-true</a:t>
            </a:r>
            <a:endParaRPr lang="en-US" sz="2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4650259" y="2494731"/>
            <a:ext cx="1445741" cy="400110"/>
          </a:xfrm>
          <a:prstGeom prst="rect">
            <a:avLst/>
          </a:prstGeom>
          <a:solidFill>
            <a:srgbClr val="FFC000"/>
          </a:solid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softmax</a:t>
            </a:r>
            <a:endParaRPr lang="en-US" sz="2000"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6"/>
          <a:stretch>
            <a:fillRect/>
          </a:stretch>
        </p:blipFill>
        <p:spPr>
          <a:xfrm>
            <a:off x="7355375" y="4305823"/>
            <a:ext cx="1525016" cy="830997"/>
          </a:xfrm>
          <a:prstGeom prst="rect">
            <a:avLst/>
          </a:prstGeom>
        </p:spPr>
      </p:pic>
      <p:pic>
        <p:nvPicPr>
          <p:cNvPr id="22" name="Picture 21"/>
          <p:cNvPicPr>
            <a:picLocks noChangeAspect="1"/>
          </p:cNvPicPr>
          <p:nvPr/>
        </p:nvPicPr>
        <p:blipFill>
          <a:blip r:embed="rId7"/>
          <a:stretch>
            <a:fillRect/>
          </a:stretch>
        </p:blipFill>
        <p:spPr>
          <a:xfrm>
            <a:off x="6999763" y="5486684"/>
            <a:ext cx="2354302" cy="456920"/>
          </a:xfrm>
          <a:prstGeom prst="rect">
            <a:avLst/>
          </a:prstGeom>
        </p:spPr>
      </p:pic>
      <p:sp>
        <p:nvSpPr>
          <p:cNvPr id="23" name="Rounded Rectangle 22"/>
          <p:cNvSpPr/>
          <p:nvPr/>
        </p:nvSpPr>
        <p:spPr>
          <a:xfrm>
            <a:off x="1371600" y="172995"/>
            <a:ext cx="7982465" cy="61783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Pi</a:t>
            </a:r>
            <a:r>
              <a:rPr lang="en-US" altLang="zh-CN" sz="2400" dirty="0">
                <a:latin typeface="Times New Roman" panose="02020603050405020304" pitchFamily="18" charset="0"/>
                <a:cs typeface="Times New Roman" panose="02020603050405020304" pitchFamily="18" charset="0"/>
              </a:rPr>
              <a:t>pie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line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classification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(deep</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learning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classification)</a:t>
            </a:r>
            <a:endParaRPr lang="en-US" sz="2400" dirty="0">
              <a:latin typeface="Times New Roman" panose="02020603050405020304" pitchFamily="18" charset="0"/>
              <a:cs typeface="Times New Roman" panose="02020603050405020304" pitchFamily="18" charset="0"/>
            </a:endParaRPr>
          </a:p>
        </p:txBody>
      </p:sp>
      <p:sp>
        <p:nvSpPr>
          <p:cNvPr id="24" name="Curved Left Arrow 23"/>
          <p:cNvSpPr/>
          <p:nvPr/>
        </p:nvSpPr>
        <p:spPr>
          <a:xfrm>
            <a:off x="10278762" y="1784724"/>
            <a:ext cx="1396313" cy="3505728"/>
          </a:xfrm>
          <a:prstGeom prst="curvedLeftArrow">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dissolv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latin typeface="楷体" panose="02010609060101010101" pitchFamily="49" charset="-122"/>
                <a:ea typeface="楷体" panose="02010609060101010101" pitchFamily="49" charset="-122"/>
              </a:rPr>
              <a:t>评测指标</a:t>
            </a:r>
            <a:r>
              <a:rPr lang="zh-CN" altLang="en-US" dirty="0">
                <a:latin typeface="宋体" panose="02010600030101010101" pitchFamily="2" charset="-122"/>
                <a:ea typeface="宋体" panose="02010600030101010101" pitchFamily="2" charset="-122"/>
              </a:rPr>
              <a:t> </a:t>
            </a:r>
            <a:r>
              <a:rPr lang="en-US" dirty="0">
                <a:latin typeface="Times New Roman" panose="02020603050405020304" pitchFamily="18" charset="0"/>
                <a:ea typeface="宋体" panose="02010600030101010101" pitchFamily="2" charset="-122"/>
                <a:cs typeface="Times New Roman" panose="02020603050405020304" pitchFamily="18" charset="0"/>
              </a:rPr>
              <a:t>E</a:t>
            </a:r>
            <a:r>
              <a:rPr lang="en-US" dirty="0">
                <a:latin typeface="Times New Roman" panose="02020603050405020304" pitchFamily="18" charset="0"/>
                <a:ea typeface="宋体" panose="02010600030101010101" pitchFamily="2" charset="-122"/>
                <a:cs typeface="Times New Roman" panose="02020603050405020304" pitchFamily="18" charset="0"/>
              </a:rPr>
              <a:t>va</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luation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and</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metric</a:t>
            </a: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Content Placeholder 3"/>
          <p:cNvSpPr>
            <a:spLocks noGrp="1"/>
          </p:cNvSpPr>
          <p:nvPr>
            <p:ph idx="1"/>
          </p:nvPr>
        </p:nvSpPr>
        <p:spPr>
          <a:xfrm>
            <a:off x="685801" y="2142067"/>
            <a:ext cx="10744199" cy="4106333"/>
          </a:xfrm>
        </p:spPr>
        <p:txBody>
          <a:bodyPr anchor="ctr">
            <a:normAutofit/>
          </a:bodyPr>
          <a:lstStyle/>
          <a:p>
            <a:pPr>
              <a:lnSpc>
                <a:spcPct val="200000"/>
              </a:lnSpc>
            </a:pPr>
            <a:r>
              <a:rPr lang="en-US" sz="2000" dirty="0">
                <a:latin typeface="楷体" panose="02010609060101010101" pitchFamily="49" charset="-122"/>
                <a:ea typeface="楷体" panose="02010609060101010101" pitchFamily="49" charset="-122"/>
              </a:rPr>
              <a:t>找到正确的评测指标</a:t>
            </a:r>
            <a:r>
              <a:rPr lang="zh-CN" altLang="en-US" sz="2000" dirty="0">
                <a:latin typeface="楷体" panose="02010609060101010101" pitchFamily="49" charset="-122"/>
                <a:ea typeface="楷体" panose="02010609060101010101" pitchFamily="49" charset="-122"/>
              </a:rPr>
              <a:t>，机器学习任务就成功了一大半</a:t>
            </a:r>
            <a:endParaRPr lang="en-US" altLang="zh-CN" sz="2000" dirty="0">
              <a:latin typeface="楷体" panose="02010609060101010101" pitchFamily="49" charset="-122"/>
              <a:ea typeface="楷体" panose="02010609060101010101" pitchFamily="49" charset="-122"/>
            </a:endParaRPr>
          </a:p>
          <a:p>
            <a:pPr marL="0" indent="0">
              <a:lnSpc>
                <a:spcPct val="200000"/>
              </a:lnSpc>
              <a:buNone/>
            </a:pPr>
            <a:endParaRPr lang="en-US" sz="2000" dirty="0"/>
          </a:p>
          <a:p>
            <a:pPr>
              <a:lnSpc>
                <a:spcPct val="20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right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indicators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make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machine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task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half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successful.</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16" y="163185"/>
            <a:ext cx="6204984" cy="1344975"/>
          </a:xfrm>
        </p:spPr>
        <p:txBody>
          <a:bodyPr>
            <a:normAutofit/>
          </a:bodyPr>
          <a:lstStyle/>
          <a:p>
            <a:r>
              <a:rPr lang="en-US" altLang="zh-CN" sz="2800" dirty="0">
                <a:latin typeface="Times New Roman" panose="02020603050405020304" pitchFamily="18" charset="0"/>
                <a:cs typeface="Times New Roman" panose="02020603050405020304" pitchFamily="18" charset="0"/>
              </a:rPr>
              <a:t>How</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evaluate?</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21516" y="1822316"/>
            <a:ext cx="6204984" cy="4498971"/>
          </a:xfrm>
        </p:spPr>
        <p:txBody>
          <a:bodyPr>
            <a:noAutofit/>
          </a:bodyPr>
          <a:lstStyle/>
          <a:p>
            <a:pPr marL="0" indent="0">
              <a:buNone/>
            </a:pP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	Accuracy</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	Absolutely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Accuracy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Percentage</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	R2-Score</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Classification:</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Accuracy</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Precision</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Recall</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ROC/AUC</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F1_score,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F2_score</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6165645" y="38359"/>
            <a:ext cx="5449706" cy="2397868"/>
          </a:xfrm>
          <a:prstGeom prst="rect">
            <a:avLst/>
          </a:prstGeom>
        </p:spPr>
      </p:pic>
      <p:pic>
        <p:nvPicPr>
          <p:cNvPr id="4" name="Picture 3"/>
          <p:cNvPicPr>
            <a:picLocks noChangeAspect="1"/>
          </p:cNvPicPr>
          <p:nvPr/>
        </p:nvPicPr>
        <p:blipFill>
          <a:blip r:embed="rId2"/>
          <a:stretch>
            <a:fillRect/>
          </a:stretch>
        </p:blipFill>
        <p:spPr>
          <a:xfrm>
            <a:off x="6165645" y="2477488"/>
            <a:ext cx="5449706" cy="3114113"/>
          </a:xfrm>
          <a:prstGeom prst="rect">
            <a:avLst/>
          </a:prstGeom>
        </p:spPr>
      </p:pic>
      <mc:AlternateContent xmlns:mc="http://schemas.openxmlformats.org/markup-compatibility/2006">
        <mc:Choice xmlns:a14="http://schemas.microsoft.com/office/drawing/2010/main" Requires="a14">
          <p:sp>
            <p:nvSpPr>
              <p:cNvPr id="11" name="Rectangle 10"/>
              <p:cNvSpPr/>
              <p:nvPr/>
            </p:nvSpPr>
            <p:spPr>
              <a:xfrm>
                <a:off x="6165645" y="5748679"/>
                <a:ext cx="5449706"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0" i="0" dirty="0">
                    <a:solidFill>
                      <a:srgbClr val="1D1F22"/>
                    </a:solidFill>
                    <a:effectLst/>
                    <a:latin typeface="Arial" panose="020B0604020202020204" pitchFamily="34" charset="0"/>
                  </a:rPr>
                  <a:t>F1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a:t>
                </a:r>
                <a:r>
                  <a:rPr lang="en-US" sz="1200" b="0" i="0" dirty="0">
                    <a:solidFill>
                      <a:srgbClr val="208050"/>
                    </a:solidFill>
                    <a:effectLst/>
                    <a:latin typeface="Arial" panose="020B0604020202020204" pitchFamily="34" charset="0"/>
                  </a:rPr>
                  <a:t>2</a:t>
                </a:r>
                <a:r>
                  <a:rPr lang="en-US" sz="1200" b="0" i="0" dirty="0">
                    <a:solidFill>
                      <a:srgbClr val="1D1F22"/>
                    </a:solidFill>
                    <a:effectLst/>
                    <a:latin typeface="Arial" panose="020B0604020202020204" pitchFamily="34" charset="0"/>
                  </a:rPr>
                  <a:t>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(precision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recall)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(precision </a:t>
                </a:r>
                <a:r>
                  <a:rPr lang="en-US" sz="1200" b="0" i="0" dirty="0">
                    <a:solidFill>
                      <a:srgbClr val="666666"/>
                    </a:solidFill>
                    <a:effectLst/>
                    <a:latin typeface="Arial" panose="020B0604020202020204" pitchFamily="34" charset="0"/>
                  </a:rPr>
                  <a:t>+</a:t>
                </a:r>
                <a:r>
                  <a:rPr lang="en-US" sz="1200" b="0" i="0" dirty="0">
                    <a:solidFill>
                      <a:srgbClr val="1D1F22"/>
                    </a:solidFill>
                    <a:effectLst/>
                    <a:latin typeface="Arial" panose="020B0604020202020204" pitchFamily="34" charset="0"/>
                  </a:rPr>
                  <a:t> recall) </a:t>
                </a:r>
                <a:endParaRPr lang="en-US" sz="1200" b="0" i="0" dirty="0">
                  <a:solidFill>
                    <a:srgbClr val="1D1F22"/>
                  </a:solidFill>
                  <a:effectLst/>
                  <a:latin typeface="Arial" panose="020B0604020202020204" pitchFamily="34" charset="0"/>
                </a:endParaRPr>
              </a:p>
              <a:p>
                <a:endParaRPr lang="en-US" sz="1200" dirty="0"/>
              </a:p>
              <a:p>
                <a:r>
                  <a:rPr lang="en-US" altLang="zh-CN" sz="1200" dirty="0"/>
                  <a:t>F2</a:t>
                </a:r>
                <a:r>
                  <a:rPr lang="zh-CN" altLang="en-US" sz="1200" dirty="0"/>
                  <a:t> </a:t>
                </a:r>
                <a:r>
                  <a:rPr lang="en-US" altLang="zh-CN" sz="1200" dirty="0"/>
                  <a:t>=</a:t>
                </a:r>
                <a:r>
                  <a:rPr lang="zh-CN" altLang="en-US" sz="1200" dirty="0"/>
                  <a:t> </a:t>
                </a:r>
                <a:r>
                  <a:rPr lang="en-US" altLang="zh-CN" sz="1200" dirty="0"/>
                  <a:t>(1</a:t>
                </a:r>
                <a:r>
                  <a:rPr lang="zh-CN" altLang="en-US" sz="1200" dirty="0"/>
                  <a:t> </a:t>
                </a:r>
                <a:r>
                  <a:rPr lang="en-US" altLang="zh-CN" sz="1200" dirty="0"/>
                  <a:t>+</a:t>
                </a:r>
                <a:r>
                  <a:rPr lang="zh-CN" altLang="en-US" sz="1200" dirty="0"/>
                  <a:t> </a:t>
                </a:r>
                <a14:m>
                  <m:oMath xmlns:m="http://schemas.openxmlformats.org/officeDocument/2006/math">
                    <m:sSup>
                      <m:sSupPr>
                        <m:ctrlPr>
                          <a:rPr lang="en-US" altLang="zh-CN" sz="1200" b="0" i="1" smtClean="0">
                            <a:latin typeface="Cambria Math" panose="02040503050406030204" pitchFamily="18" charset="0"/>
                          </a:rPr>
                        </m:ctrlPr>
                      </m:sSupPr>
                      <m:e>
                        <m:r>
                          <a:rPr lang="zh-CN" altLang="en-US" sz="1200" i="1" smtClean="0">
                            <a:latin typeface="Cambria Math" panose="02040503050406030204" pitchFamily="18" charset="0"/>
                          </a:rPr>
                          <m:t>𝛽</m:t>
                        </m:r>
                      </m:e>
                      <m:sup>
                        <m:r>
                          <a:rPr lang="en-US" altLang="zh-CN" sz="1200" b="0" i="1" smtClean="0">
                            <a:latin typeface="Cambria Math" panose="02040503050406030204" pitchFamily="18" charset="0"/>
                          </a:rPr>
                          <m:t>2</m:t>
                        </m:r>
                      </m:sup>
                    </m:sSup>
                  </m:oMath>
                </a14:m>
                <a:r>
                  <a:rPr lang="en-US" altLang="zh-CN" sz="1200" dirty="0"/>
                  <a:t>)</a:t>
                </a:r>
                <a:r>
                  <a:rPr lang="zh-CN" altLang="en-US" sz="1200" dirty="0"/>
                  <a:t> </a:t>
                </a:r>
                <a:r>
                  <a:rPr lang="en-US" altLang="zh-CN" sz="1200" dirty="0"/>
                  <a:t>(</a:t>
                </a:r>
                <a:r>
                  <a:rPr lang="en-US" altLang="zh-CN" sz="1200" dirty="0" err="1"/>
                  <a:t>precisioini</a:t>
                </a:r>
                <a:r>
                  <a:rPr lang="zh-CN" altLang="en-US" sz="1200" dirty="0"/>
                  <a:t> * </a:t>
                </a:r>
                <a:r>
                  <a:rPr lang="en-US" altLang="zh-CN" sz="1200" dirty="0"/>
                  <a:t>recall)</a:t>
                </a:r>
                <a:r>
                  <a:rPr lang="zh-CN" altLang="en-US" sz="1200" dirty="0"/>
                  <a:t> </a:t>
                </a:r>
                <a:r>
                  <a:rPr lang="en-US" altLang="zh-CN" sz="1200" dirty="0"/>
                  <a:t>/</a:t>
                </a:r>
                <a:r>
                  <a:rPr lang="zh-CN" altLang="en-US" sz="1200" dirty="0"/>
                  <a:t> </a:t>
                </a:r>
                <a:r>
                  <a:rPr lang="en-US" altLang="zh-CN" sz="1200" dirty="0"/>
                  <a:t>(</a:t>
                </a:r>
                <a14:m>
                  <m:oMath xmlns:m="http://schemas.openxmlformats.org/officeDocument/2006/math">
                    <m:sSup>
                      <m:sSupPr>
                        <m:ctrlPr>
                          <a:rPr lang="en-US" altLang="zh-CN" sz="1200" i="1">
                            <a:latin typeface="Cambria Math" panose="02040503050406030204" pitchFamily="18" charset="0"/>
                          </a:rPr>
                        </m:ctrlPr>
                      </m:sSupPr>
                      <m:e>
                        <m:r>
                          <a:rPr lang="zh-CN" altLang="en-US" sz="1200" i="1">
                            <a:latin typeface="Cambria Math" panose="02040503050406030204" pitchFamily="18" charset="0"/>
                          </a:rPr>
                          <m:t>𝛽</m:t>
                        </m:r>
                      </m:e>
                      <m:sup>
                        <m:r>
                          <a:rPr lang="en-US" altLang="zh-CN" sz="1200" i="1">
                            <a:latin typeface="Cambria Math" panose="02040503050406030204" pitchFamily="18" charset="0"/>
                          </a:rPr>
                          <m:t>2</m:t>
                        </m:r>
                      </m:sup>
                    </m:sSup>
                  </m:oMath>
                </a14:m>
                <a:r>
                  <a:rPr lang="zh-CN" altLang="en-US" sz="1200" dirty="0"/>
                  <a:t> * </a:t>
                </a:r>
                <a:r>
                  <a:rPr lang="en-US" altLang="zh-CN" sz="1200" dirty="0"/>
                  <a:t>precision</a:t>
                </a:r>
                <a:r>
                  <a:rPr lang="zh-CN" altLang="en-US" sz="1200" dirty="0"/>
                  <a:t> </a:t>
                </a:r>
                <a:r>
                  <a:rPr lang="en-US" altLang="zh-CN" sz="1200" dirty="0"/>
                  <a:t>+</a:t>
                </a:r>
                <a:r>
                  <a:rPr lang="zh-CN" altLang="en-US" sz="1200" dirty="0"/>
                  <a:t> </a:t>
                </a:r>
                <a:r>
                  <a:rPr lang="en-US" altLang="zh-CN" sz="1200" dirty="0"/>
                  <a:t>recall)</a:t>
                </a:r>
                <a:endParaRPr lang="en-US" sz="1200" dirty="0"/>
              </a:p>
            </p:txBody>
          </p:sp>
        </mc:Choice>
        <mc:Fallback>
          <p:sp>
            <p:nvSpPr>
              <p:cNvPr id="11" name="Rectangle 10"/>
              <p:cNvSpPr>
                <a:spLocks noRot="1" noChangeAspect="1" noMove="1" noResize="1" noEditPoints="1" noAdjustHandles="1" noChangeArrowheads="1" noChangeShapeType="1" noTextEdit="1"/>
              </p:cNvSpPr>
              <p:nvPr/>
            </p:nvSpPr>
            <p:spPr>
              <a:xfrm>
                <a:off x="6165645" y="5748679"/>
                <a:ext cx="5449706" cy="646331"/>
              </a:xfrm>
              <a:prstGeom prst="rect">
                <a:avLst/>
              </a:prstGeom>
              <a:blipFill rotWithShape="1">
                <a:blip r:embed="rId3"/>
                <a:stretch>
                  <a:fillRect l="-183" t="-1477" r="-164" b="-1387"/>
                </a:stretch>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sp>
        <p:nvSpPr>
          <p:cNvPr id="6" name="Rectangle 5"/>
          <p:cNvSpPr/>
          <p:nvPr/>
        </p:nvSpPr>
        <p:spPr>
          <a:xfrm>
            <a:off x="821516" y="1263654"/>
            <a:ext cx="1180131"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Baseline?</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9452" y="576626"/>
            <a:ext cx="5933657" cy="1590289"/>
          </a:xfrm>
          <a:prstGeom prst="rect">
            <a:avLst/>
          </a:prstGeom>
        </p:spPr>
      </p:pic>
      <p:graphicFrame>
        <p:nvGraphicFramePr>
          <p:cNvPr id="5" name="Table 7"/>
          <p:cNvGraphicFramePr>
            <a:graphicFrameLocks noGrp="1"/>
          </p:cNvGraphicFramePr>
          <p:nvPr/>
        </p:nvGraphicFramePr>
        <p:xfrm>
          <a:off x="2869449" y="2250388"/>
          <a:ext cx="5933660" cy="822582"/>
        </p:xfrm>
        <a:graphic>
          <a:graphicData uri="http://schemas.openxmlformats.org/drawingml/2006/table">
            <a:tbl>
              <a:tblPr bandRow="1">
                <a:tableStyleId>{85BE263C-DBD7-4A20-BB59-AAB30ACAA65A}</a:tableStyleId>
              </a:tblPr>
              <a:tblGrid>
                <a:gridCol w="846155"/>
                <a:gridCol w="846155"/>
                <a:gridCol w="848270"/>
                <a:gridCol w="848270"/>
                <a:gridCol w="848270"/>
                <a:gridCol w="848270"/>
                <a:gridCol w="848270"/>
              </a:tblGrid>
              <a:tr h="411291">
                <a:tc>
                  <a:txBody>
                    <a:bodyPr/>
                    <a:lstStyle/>
                    <a:p>
                      <a:r>
                        <a:rPr lang="en-US" altLang="zh-CN" sz="2000" dirty="0">
                          <a:latin typeface="Times New Roman" panose="02020603050405020304" pitchFamily="18" charset="0"/>
                          <a:cs typeface="Times New Roman" panose="02020603050405020304" pitchFamily="18" charset="0"/>
                        </a:rPr>
                        <a:t>Y-true</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1.2</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1.5</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0.9</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0.5</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1.4</a:t>
                      </a:r>
                      <a:endParaRPr lang="en-US" altLang="zh-CN" sz="2000" dirty="0">
                        <a:latin typeface="Times New Roman" panose="02020603050405020304" pitchFamily="18" charset="0"/>
                        <a:cs typeface="Times New Roman" panose="02020603050405020304" pitchFamily="18" charset="0"/>
                      </a:endParaRPr>
                    </a:p>
                  </a:txBody>
                  <a:tcPr/>
                </a:tc>
              </a:tr>
              <a:tr h="411291">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Mean</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1.08</a:t>
                      </a:r>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7" name="Table 7"/>
          <p:cNvGraphicFramePr>
            <a:graphicFrameLocks noGrp="1"/>
          </p:cNvGraphicFramePr>
          <p:nvPr>
            <p:custDataLst>
              <p:tags r:id="rId2"/>
            </p:custDataLst>
          </p:nvPr>
        </p:nvGraphicFramePr>
        <p:xfrm>
          <a:off x="162340" y="3312276"/>
          <a:ext cx="5933660" cy="1645542"/>
        </p:xfrm>
        <a:graphic>
          <a:graphicData uri="http://schemas.openxmlformats.org/drawingml/2006/table">
            <a:tbl>
              <a:tblPr bandRow="1">
                <a:tableStyleId>{85BE263C-DBD7-4A20-BB59-AAB30ACAA65A}</a:tableStyleId>
              </a:tblPr>
              <a:tblGrid>
                <a:gridCol w="846155"/>
                <a:gridCol w="846155"/>
                <a:gridCol w="848270"/>
                <a:gridCol w="848270"/>
                <a:gridCol w="848270"/>
                <a:gridCol w="848270"/>
                <a:gridCol w="848270"/>
              </a:tblGrid>
              <a:tr h="411291">
                <a:tc>
                  <a:txBody>
                    <a:bodyPr/>
                    <a:lstStyle/>
                    <a:p>
                      <a:r>
                        <a:rPr lang="en-US" altLang="zh-CN" sz="2000" dirty="0">
                          <a:latin typeface="Times New Roman" panose="02020603050405020304" pitchFamily="18" charset="0"/>
                          <a:cs typeface="Times New Roman" panose="02020603050405020304" pitchFamily="18" charset="0"/>
                        </a:rPr>
                        <a:t>Y-hat</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1.2</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1.8</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1.3</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0.9</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1.3</a:t>
                      </a:r>
                      <a:endParaRPr lang="en-US" altLang="zh-CN" sz="2000" dirty="0">
                        <a:latin typeface="Times New Roman" panose="02020603050405020304" pitchFamily="18" charset="0"/>
                        <a:cs typeface="Times New Roman" panose="02020603050405020304" pitchFamily="18" charset="0"/>
                      </a:endParaRPr>
                    </a:p>
                  </a:txBody>
                  <a:tcPr/>
                </a:tc>
              </a:tr>
              <a:tr h="411291">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1200" dirty="0">
                          <a:latin typeface="Times New Roman" panose="02020603050405020304" pitchFamily="18" charset="0"/>
                          <a:cs typeface="Times New Roman" panose="02020603050405020304" pitchFamily="18" charset="0"/>
                        </a:rPr>
                        <a:t>Mean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Absolute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Percentage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Error</a:t>
                      </a:r>
                      <a:endParaRPr lang="en-US" altLang="zh-CN" sz="12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0.36</a:t>
                      </a:r>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r>
              <a:tr h="411291">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1200" dirty="0">
                          <a:latin typeface="Times New Roman" panose="02020603050405020304" pitchFamily="18" charset="0"/>
                          <a:cs typeface="Times New Roman" panose="02020603050405020304" pitchFamily="18" charset="0"/>
                        </a:rPr>
                        <a:t>R2-scoree</a:t>
                      </a:r>
                      <a:endParaRPr lang="en-US" altLang="zh-CN" sz="12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-0.36</a:t>
                      </a:r>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8" name="Table 7"/>
          <p:cNvGraphicFramePr>
            <a:graphicFrameLocks noGrp="1"/>
          </p:cNvGraphicFramePr>
          <p:nvPr/>
        </p:nvGraphicFramePr>
        <p:xfrm>
          <a:off x="162340" y="5077855"/>
          <a:ext cx="5933660" cy="1645542"/>
        </p:xfrm>
        <a:graphic>
          <a:graphicData uri="http://schemas.openxmlformats.org/drawingml/2006/table">
            <a:tbl>
              <a:tblPr bandRow="1">
                <a:tableStyleId>{85BE263C-DBD7-4A20-BB59-AAB30ACAA65A}</a:tableStyleId>
              </a:tblPr>
              <a:tblGrid>
                <a:gridCol w="846155"/>
                <a:gridCol w="846155"/>
                <a:gridCol w="848270"/>
                <a:gridCol w="848270"/>
                <a:gridCol w="848270"/>
                <a:gridCol w="848270"/>
                <a:gridCol w="848270"/>
              </a:tblGrid>
              <a:tr h="411291">
                <a:tc>
                  <a:txBody>
                    <a:bodyPr/>
                    <a:lstStyle/>
                    <a:p>
                      <a:r>
                        <a:rPr lang="en-US" altLang="zh-CN" sz="2000" dirty="0">
                          <a:latin typeface="Times New Roman" panose="02020603050405020304" pitchFamily="18" charset="0"/>
                          <a:cs typeface="Times New Roman" panose="02020603050405020304" pitchFamily="18" charset="0"/>
                        </a:rPr>
                        <a:t>Y-hat</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1.08</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1.08</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1.08</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1.08</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1.08</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1.08</a:t>
                      </a:r>
                      <a:endParaRPr lang="en-US" altLang="zh-CN" sz="2000" dirty="0">
                        <a:latin typeface="Times New Roman" panose="02020603050405020304" pitchFamily="18" charset="0"/>
                        <a:cs typeface="Times New Roman" panose="02020603050405020304" pitchFamily="18" charset="0"/>
                      </a:endParaRPr>
                    </a:p>
                  </a:txBody>
                  <a:tcPr/>
                </a:tc>
              </a:tr>
              <a:tr h="411291">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1200" dirty="0">
                          <a:latin typeface="Times New Roman" panose="02020603050405020304" pitchFamily="18" charset="0"/>
                          <a:cs typeface="Times New Roman" panose="02020603050405020304" pitchFamily="18" charset="0"/>
                        </a:rPr>
                        <a:t>Mean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Absolute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Percentage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Error</a:t>
                      </a:r>
                      <a:endParaRPr lang="en-US" altLang="zh-CN" sz="12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0.34</a:t>
                      </a:r>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r>
              <a:tr h="411291">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1200" dirty="0">
                          <a:latin typeface="Times New Roman" panose="02020603050405020304" pitchFamily="18" charset="0"/>
                          <a:cs typeface="Times New Roman" panose="02020603050405020304" pitchFamily="18" charset="0"/>
                        </a:rPr>
                        <a:t>R2-scoree</a:t>
                      </a:r>
                      <a:endParaRPr lang="en-US" altLang="zh-CN" sz="12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a:t>
                      </a:r>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9" name="Table 7"/>
          <p:cNvGraphicFramePr>
            <a:graphicFrameLocks noGrp="1"/>
          </p:cNvGraphicFramePr>
          <p:nvPr/>
        </p:nvGraphicFramePr>
        <p:xfrm>
          <a:off x="6258340" y="3312276"/>
          <a:ext cx="5933660" cy="1645542"/>
        </p:xfrm>
        <a:graphic>
          <a:graphicData uri="http://schemas.openxmlformats.org/drawingml/2006/table">
            <a:tbl>
              <a:tblPr bandRow="1">
                <a:tableStyleId>{85BE263C-DBD7-4A20-BB59-AAB30ACAA65A}</a:tableStyleId>
              </a:tblPr>
              <a:tblGrid>
                <a:gridCol w="846155"/>
                <a:gridCol w="846155"/>
                <a:gridCol w="848270"/>
                <a:gridCol w="848270"/>
                <a:gridCol w="848270"/>
                <a:gridCol w="848270"/>
                <a:gridCol w="848270"/>
              </a:tblGrid>
              <a:tr h="411291">
                <a:tc>
                  <a:txBody>
                    <a:bodyPr/>
                    <a:lstStyle/>
                    <a:p>
                      <a:r>
                        <a:rPr lang="en-US" altLang="zh-CN" sz="2000" dirty="0">
                          <a:latin typeface="Times New Roman" panose="02020603050405020304" pitchFamily="18" charset="0"/>
                          <a:cs typeface="Times New Roman" panose="02020603050405020304" pitchFamily="18" charset="0"/>
                        </a:rPr>
                        <a:t>Y-hat</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1.8</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1.3</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1.0</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0.9</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1.3</a:t>
                      </a:r>
                      <a:endParaRPr lang="en-US" altLang="zh-CN" sz="2000" dirty="0">
                        <a:latin typeface="Times New Roman" panose="02020603050405020304" pitchFamily="18" charset="0"/>
                        <a:cs typeface="Times New Roman" panose="02020603050405020304" pitchFamily="18" charset="0"/>
                      </a:endParaRPr>
                    </a:p>
                  </a:txBody>
                  <a:tcPr/>
                </a:tc>
              </a:tr>
              <a:tr h="411291">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1200" dirty="0">
                          <a:latin typeface="Times New Roman" panose="02020603050405020304" pitchFamily="18" charset="0"/>
                          <a:cs typeface="Times New Roman" panose="02020603050405020304" pitchFamily="18" charset="0"/>
                        </a:rPr>
                        <a:t>Mean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Absolute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Percentage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Error</a:t>
                      </a:r>
                      <a:endParaRPr lang="en-US" altLang="zh-CN" sz="12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0.30</a:t>
                      </a:r>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r>
              <a:tr h="411291">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1200" dirty="0">
                          <a:latin typeface="Times New Roman" panose="02020603050405020304" pitchFamily="18" charset="0"/>
                          <a:cs typeface="Times New Roman" panose="02020603050405020304" pitchFamily="18" charset="0"/>
                        </a:rPr>
                        <a:t>R2-scoree</a:t>
                      </a:r>
                      <a:endParaRPr lang="en-US" altLang="zh-CN" sz="12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0.07</a:t>
                      </a:r>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c>
                  <a:txBody>
                    <a:bodyPr/>
                    <a:lstStyle/>
                    <a:p>
                      <a:endParaRPr lang="en-US" altLang="zh-CN" sz="2000" dirty="0">
                        <a:latin typeface="Times New Roman" panose="02020603050405020304" pitchFamily="18" charset="0"/>
                        <a:cs typeface="Times New Roman" panose="02020603050405020304" pitchFamily="18" charset="0"/>
                      </a:endParaRPr>
                    </a:p>
                  </a:txBody>
                  <a:tcPr/>
                </a:tc>
              </a:tr>
            </a:tbl>
          </a:graphicData>
        </a:graphic>
      </p:graphicFrame>
      <p:sp>
        <p:nvSpPr>
          <p:cNvPr id="10" name="TextBox 9"/>
          <p:cNvSpPr txBox="1"/>
          <p:nvPr/>
        </p:nvSpPr>
        <p:spPr>
          <a:xfrm>
            <a:off x="6579705" y="5536096"/>
            <a:ext cx="1467068" cy="400110"/>
          </a:xfrm>
          <a:prstGeom prst="rect">
            <a:avLst/>
          </a:prstGeom>
          <a:noFill/>
        </p:spPr>
        <p:txBody>
          <a:bodyPr wrap="none" rtlCol="0">
            <a:spAutoFit/>
          </a:bodyPr>
          <a:lstStyle/>
          <a:p>
            <a:r>
              <a:rPr lang="en-US" sz="2000" dirty="0" err="1">
                <a:latin typeface="楷体" panose="02010609060101010101" pitchFamily="49" charset="-122"/>
                <a:ea typeface="楷体" panose="02010609060101010101" pitchFamily="49" charset="-122"/>
              </a:rPr>
              <a:t>如何解读</a:t>
            </a:r>
            <a:r>
              <a:rPr lang="zh-CN" altLang="en-US" sz="2000" dirty="0">
                <a:latin typeface="楷体" panose="02010609060101010101" pitchFamily="49" charset="-122"/>
                <a:ea typeface="楷体" panose="02010609060101010101" pitchFamily="49" charset="-122"/>
              </a:rPr>
              <a:t>？</a:t>
            </a:r>
            <a:endParaRPr 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p:cNvGraphicFramePr>
            <a:graphicFrameLocks noGrp="1"/>
          </p:cNvGraphicFramePr>
          <p:nvPr/>
        </p:nvGraphicFramePr>
        <p:xfrm>
          <a:off x="861272" y="1063265"/>
          <a:ext cx="3303222" cy="2476494"/>
        </p:xfrm>
        <a:graphic>
          <a:graphicData uri="http://schemas.openxmlformats.org/drawingml/2006/table">
            <a:tbl>
              <a:tblPr bandRow="1">
                <a:tableStyleId>{85BE263C-DBD7-4A20-BB59-AAB30ACAA65A}</a:tableStyleId>
              </a:tblPr>
              <a:tblGrid>
                <a:gridCol w="550537"/>
                <a:gridCol w="550537"/>
                <a:gridCol w="550537"/>
                <a:gridCol w="550537"/>
                <a:gridCol w="550537"/>
                <a:gridCol w="550537"/>
              </a:tblGrid>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G</a:t>
                      </a:r>
                      <a:endParaRPr lang="en-US" altLang="zh-CN" sz="2000" dirty="0">
                        <a:latin typeface="Times New Roman" panose="02020603050405020304" pitchFamily="18" charset="0"/>
                        <a:cs typeface="Times New Roman" panose="02020603050405020304" pitchFamily="18" charset="0"/>
                      </a:endParaRPr>
                    </a:p>
                  </a:txBody>
                  <a:tcPr/>
                </a:tc>
              </a:tr>
            </a:tbl>
          </a:graphicData>
        </a:graphic>
      </p:graphicFrame>
      <p:sp>
        <p:nvSpPr>
          <p:cNvPr id="7" name="TextBox 6"/>
          <p:cNvSpPr txBox="1"/>
          <p:nvPr/>
        </p:nvSpPr>
        <p:spPr>
          <a:xfrm>
            <a:off x="791698" y="435627"/>
            <a:ext cx="1997075" cy="39878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Observed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Objects</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4828418" y="1063265"/>
          <a:ext cx="3199090" cy="2496261"/>
        </p:xfrm>
        <a:graphic>
          <a:graphicData uri="http://schemas.openxmlformats.org/drawingml/2006/table">
            <a:tbl>
              <a:tblPr bandRow="1">
                <a:tableStyleId>{93296810-A885-4BE3-A3E7-6D5BEEA58F35}</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9" name="TextBox 8"/>
          <p:cNvSpPr txBox="1"/>
          <p:nvPr/>
        </p:nvSpPr>
        <p:spPr>
          <a:xfrm>
            <a:off x="4748905" y="415971"/>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P1</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nvGraphicFramePr>
        <p:xfrm>
          <a:off x="8570843" y="1043498"/>
          <a:ext cx="3199090" cy="2496261"/>
        </p:xfrm>
        <a:graphic>
          <a:graphicData uri="http://schemas.openxmlformats.org/drawingml/2006/table">
            <a:tbl>
              <a:tblPr bandRow="1">
                <a:tableStyleId>{7DF18680-E054-41AD-8BC1-D1AEF772440D}</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11" name="TextBox 10"/>
          <p:cNvSpPr txBox="1"/>
          <p:nvPr/>
        </p:nvSpPr>
        <p:spPr>
          <a:xfrm>
            <a:off x="8491330" y="396204"/>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P2</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nvGraphicFramePr>
        <p:xfrm>
          <a:off x="871211" y="4260693"/>
          <a:ext cx="3199090" cy="2496261"/>
        </p:xfrm>
        <a:graphic>
          <a:graphicData uri="http://schemas.openxmlformats.org/drawingml/2006/table">
            <a:tbl>
              <a:tblPr bandRow="1">
                <a:tableStyleId>{7DF18680-E054-41AD-8BC1-D1AEF772440D}</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13" name="TextBox 12"/>
          <p:cNvSpPr txBox="1"/>
          <p:nvPr/>
        </p:nvSpPr>
        <p:spPr>
          <a:xfrm>
            <a:off x="791698" y="3739748"/>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P3</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nvGraphicFramePr>
        <p:xfrm>
          <a:off x="4828418" y="4260693"/>
          <a:ext cx="3199090" cy="2496261"/>
        </p:xfrm>
        <a:graphic>
          <a:graphicData uri="http://schemas.openxmlformats.org/drawingml/2006/table">
            <a:tbl>
              <a:tblPr bandRow="1">
                <a:tableStyleId>{7DF18680-E054-41AD-8BC1-D1AEF772440D}</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15" name="TextBox 14"/>
          <p:cNvSpPr txBox="1"/>
          <p:nvPr/>
        </p:nvSpPr>
        <p:spPr>
          <a:xfrm>
            <a:off x="4748905" y="3739748"/>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P4</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16" name="Table 15"/>
          <p:cNvGraphicFramePr>
            <a:graphicFrameLocks noGrp="1"/>
          </p:cNvGraphicFramePr>
          <p:nvPr/>
        </p:nvGraphicFramePr>
        <p:xfrm>
          <a:off x="8570843" y="4260693"/>
          <a:ext cx="3199090" cy="2496261"/>
        </p:xfrm>
        <a:graphic>
          <a:graphicData uri="http://schemas.openxmlformats.org/drawingml/2006/table">
            <a:tbl>
              <a:tblPr bandRow="1">
                <a:tableStyleId>{7DF18680-E054-41AD-8BC1-D1AEF772440D}</a:tableStyleId>
              </a:tblPr>
              <a:tblGrid>
                <a:gridCol w="446405"/>
                <a:gridCol w="550537"/>
                <a:gridCol w="550537"/>
                <a:gridCol w="550537"/>
                <a:gridCol w="550537"/>
                <a:gridCol w="550537"/>
              </a:tblGrid>
              <a:tr h="432516">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G</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r h="412749">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c>
                  <a:txBody>
                    <a:bodyPr/>
                    <a:lstStyle/>
                    <a:p>
                      <a:r>
                        <a:rPr lang="en-US" altLang="zh-CN" sz="2000" b="0" dirty="0">
                          <a:latin typeface="Times New Roman" panose="02020603050405020304" pitchFamily="18" charset="0"/>
                          <a:cs typeface="Times New Roman" panose="02020603050405020304" pitchFamily="18" charset="0"/>
                        </a:rPr>
                        <a:t>B</a:t>
                      </a:r>
                      <a:endParaRPr lang="en-US" altLang="zh-CN" sz="2000" b="0" dirty="0">
                        <a:latin typeface="Times New Roman" panose="02020603050405020304" pitchFamily="18" charset="0"/>
                        <a:cs typeface="Times New Roman" panose="02020603050405020304" pitchFamily="18" charset="0"/>
                      </a:endParaRPr>
                    </a:p>
                  </a:txBody>
                  <a:tcPr/>
                </a:tc>
              </a:tr>
            </a:tbl>
          </a:graphicData>
        </a:graphic>
      </p:graphicFrame>
      <p:sp>
        <p:nvSpPr>
          <p:cNvPr id="17" name="TextBox 16"/>
          <p:cNvSpPr txBox="1"/>
          <p:nvPr/>
        </p:nvSpPr>
        <p:spPr>
          <a:xfrm>
            <a:off x="8491330" y="3739748"/>
            <a:ext cx="4555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P5</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ssolve">
                                      <p:cBhvr>
                                        <p:cTn id="39" dur="500"/>
                                        <p:tgtEl>
                                          <p:spTgt spid="17"/>
                                        </p:tgtEl>
                                      </p:cBhvr>
                                    </p:animEffect>
                                  </p:childTnLst>
                                </p:cTn>
                              </p:par>
                              <p:par>
                                <p:cTn id="40" presetID="9"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Question</a:t>
            </a:r>
            <a:endParaRPr lang="en-US" dirty="0">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custDataLst>
              <p:tags r:id="rId1"/>
            </p:custDataLst>
          </p:nvPr>
        </p:nvGraphicFramePr>
        <p:xfrm>
          <a:off x="2677009" y="2514738"/>
          <a:ext cx="2655336" cy="2565844"/>
        </p:xfrm>
        <a:graphic>
          <a:graphicData uri="http://schemas.openxmlformats.org/drawingml/2006/table">
            <a:tbl>
              <a:tblPr bandRow="1">
                <a:tableStyleId>{8FD4443E-F989-4FC4-A0C8-D5A2AF1F390B}</a:tableStyleId>
              </a:tblPr>
              <a:tblGrid>
                <a:gridCol w="663834"/>
                <a:gridCol w="663834"/>
                <a:gridCol w="663834"/>
                <a:gridCol w="663834"/>
              </a:tblGrid>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13191">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r h="51308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5" name="Table 4"/>
          <p:cNvGraphicFramePr/>
          <p:nvPr>
            <p:custDataLst>
              <p:tags r:id="rId2"/>
            </p:custDataLst>
          </p:nvPr>
        </p:nvGraphicFramePr>
        <p:xfrm>
          <a:off x="6431489" y="2514877"/>
          <a:ext cx="2655336" cy="2566014"/>
        </p:xfrm>
        <a:graphic>
          <a:graphicData uri="http://schemas.openxmlformats.org/drawingml/2006/table">
            <a:tbl>
              <a:tblPr bandRow="1">
                <a:tableStyleId>{8FD4443E-F989-4FC4-A0C8-D5A2AF1F390B}</a:tableStyleId>
              </a:tblPr>
              <a:tblGrid>
                <a:gridCol w="663834"/>
                <a:gridCol w="663834"/>
                <a:gridCol w="663834"/>
                <a:gridCol w="663834"/>
              </a:tblGrid>
              <a:tr h="554514">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0286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r>
              <a:tr h="502920">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tags/tag1.xml><?xml version="1.0" encoding="utf-8"?>
<p:tagLst xmlns:p="http://schemas.openxmlformats.org/presentationml/2006/main">
  <p:tag name="KSO_WM_UNIT_TABLE_BEAUTIFY" val="smartTable{2a3bf492-32f9-4c09-aa4d-7ad45bdd408b}"/>
</p:tagLst>
</file>

<file path=ppt/tags/tag2.xml><?xml version="1.0" encoding="utf-8"?>
<p:tagLst xmlns:p="http://schemas.openxmlformats.org/presentationml/2006/main">
  <p:tag name="KSO_WM_UNIT_TABLE_BEAUTIFY" val="smartTable{e478743a-37c6-4616-a53d-12d4262662ce}"/>
</p:tagLst>
</file>

<file path=ppt/tags/tag3.xml><?xml version="1.0" encoding="utf-8"?>
<p:tagLst xmlns:p="http://schemas.openxmlformats.org/presentationml/2006/main">
  <p:tag name="KSO_WM_UNIT_TABLE_BEAUTIFY" val="smartTable{ac3ded13-c43d-4a50-aeb3-a2f7721572b6}"/>
</p:tagLst>
</file>

<file path=ppt/tags/tag4.xml><?xml version="1.0" encoding="utf-8"?>
<p:tagLst xmlns:p="http://schemas.openxmlformats.org/presentationml/2006/main">
  <p:tag name="KSO_WM_UNIT_TABLE_BEAUTIFY" val="smartTable{b14c8a1e-3ca5-43ae-9dda-65fe50d9191b}"/>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elesti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{F72D0E40-71F6-C946-A9F7-24E9B8220502}tf10001058</Template>
  <TotalTime>0</TotalTime>
  <Words>3500</Words>
  <Application>WPS 演示</Application>
  <PresentationFormat>宽屏</PresentationFormat>
  <Paragraphs>1056</Paragraphs>
  <Slides>32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Arial</vt:lpstr>
      <vt:lpstr>宋体</vt:lpstr>
      <vt:lpstr>Wingdings</vt:lpstr>
      <vt:lpstr>Arial</vt:lpstr>
      <vt:lpstr>楷体</vt:lpstr>
      <vt:lpstr>Times New Roman</vt:lpstr>
      <vt:lpstr>微软雅黑 Light</vt:lpstr>
      <vt:lpstr>Cambria Math</vt:lpstr>
      <vt:lpstr>Helvetica</vt:lpstr>
      <vt:lpstr>Times New Roman Regular</vt:lpstr>
      <vt:lpstr>Calibri</vt:lpstr>
      <vt:lpstr>Calibri Light</vt:lpstr>
      <vt:lpstr>微软雅黑</vt:lpstr>
      <vt:lpstr>Arial Unicode MS</vt:lpstr>
      <vt:lpstr>Celestial</vt:lpstr>
      <vt:lpstr>人工智能核心能力培养  — Lecture 04  </vt:lpstr>
      <vt:lpstr>review</vt:lpstr>
      <vt:lpstr>PowerPoint 演示文稿</vt:lpstr>
      <vt:lpstr>PowerPoint 演示文稿</vt:lpstr>
      <vt:lpstr>评测指标 Evaluation and metric</vt:lpstr>
      <vt:lpstr>How to evaluate?</vt:lpstr>
      <vt:lpstr>PowerPoint 演示文稿</vt:lpstr>
      <vt:lpstr>PowerPoint 演示文稿</vt:lpstr>
      <vt:lpstr>Question</vt:lpstr>
      <vt:lpstr>Auc for very unbalanced data </vt:lpstr>
      <vt:lpstr>Question</vt:lpstr>
      <vt:lpstr>PowerPoint 演示文稿</vt:lpstr>
      <vt:lpstr>Overfitting &amp; Underfitting</vt:lpstr>
      <vt:lpstr>Outliner</vt:lpstr>
      <vt:lpstr>Bias and Variance</vt:lpstr>
      <vt:lpstr>PowerPoint 演示文稿</vt:lpstr>
      <vt:lpstr>Train, validation, test</vt:lpstr>
      <vt:lpstr>Train, validation, test</vt:lpstr>
      <vt:lpstr>PowerPoint 演示文稿</vt:lpstr>
      <vt:lpstr>Feature scaling </vt:lpstr>
      <vt:lpstr>数值归一化和标准化 Normalization and standardized </vt:lpstr>
      <vt:lpstr>Max-min scalar (normalize)</vt:lpstr>
      <vt:lpstr>PowerPoint 演示文稿</vt:lpstr>
      <vt:lpstr>The problem from homwwork: One-hot coding</vt:lpstr>
      <vt:lpstr>Categorical &amp; Numerical</vt:lpstr>
      <vt:lpstr>PowerPoint 演示文稿</vt:lpstr>
      <vt:lpstr>Why it counts?</vt:lpstr>
      <vt:lpstr>One-Hot and Embedding</vt:lpstr>
      <vt:lpstr>Programminig 04-01</vt:lpstr>
      <vt:lpstr>PowerPoint 演示文稿</vt:lpstr>
      <vt:lpstr>Programming-04-02  Linear regression principle and method </vt:lpstr>
      <vt:lpstr>Programming – 04- 02 Binary classification problem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人工智能核心能力培养 — Lecture 04  Metric, Evaluation, data preprocessing</dc:title>
  <dc:creator>gao minquan</dc:creator>
  <cp:lastModifiedBy>Q．邱先生</cp:lastModifiedBy>
  <cp:revision>21</cp:revision>
  <dcterms:created xsi:type="dcterms:W3CDTF">2021-05-06T08:57:00Z</dcterms:created>
  <dcterms:modified xsi:type="dcterms:W3CDTF">2021-06-03T07:38:24Z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8301C425F7FF41669ECAED4E20B0CBB5</vt:lpwstr>
  </property>
  <property fmtid="{D5CDD505-2E9C-101B-9397-08002B2CF9AE}" pid="3" name="KSOProductBuildVer">
    <vt:lpwstr>2052-11.1.0.10577</vt:lpwstr>
  </property>
</Properties>
</file>